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12191695" cy="6858000"/>
  <p:notesSz cx="6858000" cy="1219169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'I want this to be a working session, not a product dump. I would like to hear what has changed on your side, use the Microsoft platform as a lens, and leave with one useful next action.' Confirm the time available and the people in the room before advancing.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the agenda visible for less than a minute. Ask whether anyone needs an item added. Protect the final five minutes: the value of this cadence is not how many products we mention; it is whether we leave with a clear owner and next step.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read every question. Start with 'What changed since we last spoke?' Then probe the workflow behind the answer. Separate facts, assumptions, and future ideas. If a product question comes up, park it unless it changes the immediate decision.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slide only after Haworth names a workflow. Point to the relevant stage and ask: what is the governed record, where does the work happen, what can an agent prepare, and where should a person approve? Microsoft references: https://learn.microsoft.com/dynamics365/sales/nurture-sales-from-lead-order-sales and https://learn.microsoft.com/dynamics365/sales/ai-agent-overview.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end with a feature recap. Ask the group to select one proof or name the exact decision needed before selecting it. Capture the business owner, Microsoft owner, measure, required source information, and next review date. Read back the commitment before ending.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1D34"/>
        </a:solidFill>
      </p:bgPr>
    </p:bg>
    <p:spTree>
      <p:nvGrpSpPr>
        <p:cNvPr id="1" name=""/>
        <p:cNvGrpSpPr/>
        <p:nvPr/>
      </p:nvGrpSpPr>
      <p:grpSpPr>
        <a:xfrm>
          <a:off x="0" y="0"/>
          <a:ext cx="0" cy="0"/>
          <a:chOff x="0" y="0"/>
          <a:chExt cx="0" cy="0"/>
        </a:xfrm>
      </p:grpSpPr>
      <p:sp>
        <p:nvSpPr>
          <p:cNvPr id="2" name="Shape 0"/>
          <p:cNvSpPr/>
          <p:nvPr/>
        </p:nvSpPr>
        <p:spPr>
          <a:xfrm>
            <a:off x="0" y="0"/>
            <a:ext cx="146304" cy="6858000"/>
          </a:xfrm>
          <a:prstGeom prst="rect">
            <a:avLst/>
          </a:prstGeom>
          <a:solidFill>
            <a:srgbClr val="E51938"/>
          </a:solidFill>
          <a:ln w="12700">
            <a:solidFill>
              <a:srgbClr val="E51938"/>
            </a:solidFill>
            <a:prstDash val="solid"/>
          </a:ln>
        </p:spPr>
      </p:sp>
      <p:sp>
        <p:nvSpPr>
          <p:cNvPr id="3" name="Text 1"/>
          <p:cNvSpPr/>
          <p:nvPr/>
        </p:nvSpPr>
        <p:spPr>
          <a:xfrm>
            <a:off x="713232" y="566928"/>
            <a:ext cx="4389120" cy="256032"/>
          </a:xfrm>
          <a:prstGeom prst="rect">
            <a:avLst/>
          </a:prstGeom>
          <a:noFill/>
          <a:ln/>
        </p:spPr>
        <p:txBody>
          <a:bodyPr wrap="square" lIns="0" tIns="0" rIns="0" bIns="0" rtlCol="0" anchor="ctr"/>
          <a:lstStyle/>
          <a:p>
            <a:pPr indent="0" marL="0">
              <a:buNone/>
            </a:pPr>
            <a:r>
              <a:rPr lang="en-US" sz="1100" b="1" dirty="0">
                <a:solidFill>
                  <a:srgbClr val="E51938"/>
                </a:solidFill>
                <a:latin typeface="Aptos" pitchFamily="34" charset="0"/>
                <a:ea typeface="Aptos" pitchFamily="34" charset="-122"/>
                <a:cs typeface="Aptos" pitchFamily="34" charset="-120"/>
              </a:rPr>
              <a:t>HAWORTH + MICROSOFT</a:t>
            </a:r>
            <a:endParaRPr lang="en-US" sz="1100" dirty="0"/>
          </a:p>
        </p:txBody>
      </p:sp>
      <p:sp>
        <p:nvSpPr>
          <p:cNvPr id="4" name="Text 2"/>
          <p:cNvSpPr/>
          <p:nvPr/>
        </p:nvSpPr>
        <p:spPr>
          <a:xfrm>
            <a:off x="713232" y="1170432"/>
            <a:ext cx="7772400" cy="1371600"/>
          </a:xfrm>
          <a:prstGeom prst="rect">
            <a:avLst/>
          </a:prstGeom>
          <a:noFill/>
          <a:ln/>
        </p:spPr>
        <p:txBody>
          <a:bodyPr wrap="square" lIns="0" tIns="0" rIns="0" bIns="0" rtlCol="0" anchor="ctr">
            <a:normAutofit/>
          </a:bodyPr>
          <a:lstStyle/>
          <a:p>
            <a:pPr indent="0" marL="0">
              <a:buNone/>
            </a:pPr>
            <a:r>
              <a:rPr lang="en-US" sz="4200" b="1" dirty="0">
                <a:solidFill>
                  <a:srgbClr val="FFFFFF"/>
                </a:solidFill>
                <a:latin typeface="Aptos Display" pitchFamily="34" charset="0"/>
                <a:ea typeface="Aptos Display" pitchFamily="34" charset="-122"/>
                <a:cs typeface="Aptos Display" pitchFamily="34" charset="-120"/>
              </a:rPr>
              <a:t>Monthly D365 &amp; AI/Power working session</a:t>
            </a:r>
            <a:endParaRPr lang="en-US" sz="4200" dirty="0"/>
          </a:p>
        </p:txBody>
      </p:sp>
      <p:sp>
        <p:nvSpPr>
          <p:cNvPr id="5" name="Text 3"/>
          <p:cNvSpPr/>
          <p:nvPr/>
        </p:nvSpPr>
        <p:spPr>
          <a:xfrm>
            <a:off x="749808" y="2761488"/>
            <a:ext cx="7040880" cy="822960"/>
          </a:xfrm>
          <a:prstGeom prst="rect">
            <a:avLst/>
          </a:prstGeom>
          <a:noFill/>
          <a:ln/>
        </p:spPr>
        <p:txBody>
          <a:bodyPr wrap="square" lIns="0" tIns="0" rIns="0" bIns="0" rtlCol="0" anchor="ctr">
            <a:normAutofit/>
          </a:bodyPr>
          <a:lstStyle/>
          <a:p>
            <a:pPr indent="0" marL="0">
              <a:buNone/>
            </a:pPr>
            <a:r>
              <a:rPr lang="en-US" sz="2000" dirty="0">
                <a:solidFill>
                  <a:srgbClr val="DCE3E8"/>
                </a:solidFill>
                <a:latin typeface="Aptos" pitchFamily="34" charset="0"/>
                <a:ea typeface="Aptos" pitchFamily="34" charset="-122"/>
                <a:cs typeface="Aptos" pitchFamily="34" charset="-120"/>
              </a:rPr>
              <a:t>Align on what changed, focus the highest-value workflow, and leave with one owned next step.</a:t>
            </a:r>
            <a:endParaRPr lang="en-US" sz="2000" dirty="0"/>
          </a:p>
        </p:txBody>
      </p:sp>
      <p:sp>
        <p:nvSpPr>
          <p:cNvPr id="6" name="Shape 4"/>
          <p:cNvSpPr/>
          <p:nvPr/>
        </p:nvSpPr>
        <p:spPr>
          <a:xfrm>
            <a:off x="8366760" y="1051560"/>
            <a:ext cx="3090672" cy="4389120"/>
          </a:xfrm>
          <a:prstGeom prst="rect">
            <a:avLst/>
          </a:prstGeom>
          <a:solidFill>
            <a:srgbClr val="092B43"/>
          </a:solidFill>
          <a:ln w="12700">
            <a:solidFill>
              <a:srgbClr val="2A526A"/>
            </a:solidFill>
            <a:prstDash val="solid"/>
          </a:ln>
        </p:spPr>
      </p:sp>
      <p:sp>
        <p:nvSpPr>
          <p:cNvPr id="7" name="Text 5"/>
          <p:cNvSpPr/>
          <p:nvPr/>
        </p:nvSpPr>
        <p:spPr>
          <a:xfrm>
            <a:off x="8668512" y="1371600"/>
            <a:ext cx="320040" cy="201168"/>
          </a:xfrm>
          <a:prstGeom prst="rect">
            <a:avLst/>
          </a:prstGeom>
          <a:noFill/>
          <a:ln/>
        </p:spPr>
        <p:txBody>
          <a:bodyPr wrap="square" lIns="0" tIns="0" rIns="0" bIns="0" rtlCol="0" anchor="ctr"/>
          <a:lstStyle/>
          <a:p>
            <a:pPr indent="0" marL="0">
              <a:buNone/>
            </a:pPr>
            <a:r>
              <a:rPr lang="en-US" sz="850" b="1" dirty="0">
                <a:solidFill>
                  <a:srgbClr val="E51938"/>
                </a:solidFill>
                <a:latin typeface="Aptos" pitchFamily="34" charset="0"/>
                <a:ea typeface="Aptos" pitchFamily="34" charset="-122"/>
                <a:cs typeface="Aptos" pitchFamily="34" charset="-120"/>
              </a:rPr>
              <a:t>01</a:t>
            </a:r>
            <a:endParaRPr lang="en-US" sz="850" dirty="0"/>
          </a:p>
        </p:txBody>
      </p:sp>
      <p:sp>
        <p:nvSpPr>
          <p:cNvPr id="8" name="Text 6"/>
          <p:cNvSpPr/>
          <p:nvPr/>
        </p:nvSpPr>
        <p:spPr>
          <a:xfrm>
            <a:off x="9052560" y="1353312"/>
            <a:ext cx="1965960" cy="237744"/>
          </a:xfrm>
          <a:prstGeom prst="rect">
            <a:avLst/>
          </a:prstGeom>
          <a:noFill/>
          <a:ln/>
        </p:spPr>
        <p:txBody>
          <a:bodyPr wrap="square" lIns="0" tIns="0" rIns="0" bIns="0" rtlCol="0" anchor="ctr"/>
          <a:lstStyle/>
          <a:p>
            <a:pPr indent="0" marL="0">
              <a:buNone/>
            </a:pPr>
            <a:r>
              <a:rPr lang="en-US" sz="1600" b="1" dirty="0">
                <a:solidFill>
                  <a:srgbClr val="FFFFFF"/>
                </a:solidFill>
                <a:latin typeface="Aptos Display" pitchFamily="34" charset="0"/>
                <a:ea typeface="Aptos Display" pitchFamily="34" charset="-122"/>
                <a:cs typeface="Aptos Display" pitchFamily="34" charset="-120"/>
              </a:rPr>
              <a:t>Listen</a:t>
            </a:r>
            <a:endParaRPr lang="en-US" sz="1600" dirty="0"/>
          </a:p>
        </p:txBody>
      </p:sp>
      <p:sp>
        <p:nvSpPr>
          <p:cNvPr id="9" name="Text 7"/>
          <p:cNvSpPr/>
          <p:nvPr/>
        </p:nvSpPr>
        <p:spPr>
          <a:xfrm>
            <a:off x="8668512" y="1700784"/>
            <a:ext cx="2423160" cy="310896"/>
          </a:xfrm>
          <a:prstGeom prst="rect">
            <a:avLst/>
          </a:prstGeom>
          <a:noFill/>
          <a:ln/>
        </p:spPr>
        <p:txBody>
          <a:bodyPr wrap="square" lIns="0" tIns="0" rIns="0" bIns="0" rtlCol="0" anchor="ctr">
            <a:normAutofit/>
          </a:bodyPr>
          <a:lstStyle/>
          <a:p>
            <a:pPr indent="0" marL="0">
              <a:buNone/>
            </a:pPr>
            <a:r>
              <a:rPr lang="en-US" sz="1050" dirty="0">
                <a:solidFill>
                  <a:srgbClr val="DCE3E8"/>
                </a:solidFill>
                <a:latin typeface="Aptos" pitchFamily="34" charset="0"/>
                <a:ea typeface="Aptos" pitchFamily="34" charset="-122"/>
                <a:cs typeface="Aptos" pitchFamily="34" charset="-120"/>
              </a:rPr>
              <a:t>What changed since last month?</a:t>
            </a:r>
            <a:endParaRPr lang="en-US" sz="1050" dirty="0"/>
          </a:p>
        </p:txBody>
      </p:sp>
      <p:sp>
        <p:nvSpPr>
          <p:cNvPr id="10" name="Text 8"/>
          <p:cNvSpPr/>
          <p:nvPr/>
        </p:nvSpPr>
        <p:spPr>
          <a:xfrm>
            <a:off x="8668512" y="2350008"/>
            <a:ext cx="320040" cy="201168"/>
          </a:xfrm>
          <a:prstGeom prst="rect">
            <a:avLst/>
          </a:prstGeom>
          <a:noFill/>
          <a:ln/>
        </p:spPr>
        <p:txBody>
          <a:bodyPr wrap="square" lIns="0" tIns="0" rIns="0" bIns="0" rtlCol="0" anchor="ctr"/>
          <a:lstStyle/>
          <a:p>
            <a:pPr indent="0" marL="0">
              <a:buNone/>
            </a:pPr>
            <a:r>
              <a:rPr lang="en-US" sz="850" b="1" dirty="0">
                <a:solidFill>
                  <a:srgbClr val="E51938"/>
                </a:solidFill>
                <a:latin typeface="Aptos" pitchFamily="34" charset="0"/>
                <a:ea typeface="Aptos" pitchFamily="34" charset="-122"/>
                <a:cs typeface="Aptos" pitchFamily="34" charset="-120"/>
              </a:rPr>
              <a:t>02</a:t>
            </a:r>
            <a:endParaRPr lang="en-US" sz="850" dirty="0"/>
          </a:p>
        </p:txBody>
      </p:sp>
      <p:sp>
        <p:nvSpPr>
          <p:cNvPr id="11" name="Text 9"/>
          <p:cNvSpPr/>
          <p:nvPr/>
        </p:nvSpPr>
        <p:spPr>
          <a:xfrm>
            <a:off x="9052560" y="2331720"/>
            <a:ext cx="1965960" cy="237744"/>
          </a:xfrm>
          <a:prstGeom prst="rect">
            <a:avLst/>
          </a:prstGeom>
          <a:noFill/>
          <a:ln/>
        </p:spPr>
        <p:txBody>
          <a:bodyPr wrap="square" lIns="0" tIns="0" rIns="0" bIns="0" rtlCol="0" anchor="ctr"/>
          <a:lstStyle/>
          <a:p>
            <a:pPr indent="0" marL="0">
              <a:buNone/>
            </a:pPr>
            <a:r>
              <a:rPr lang="en-US" sz="1600" b="1" dirty="0">
                <a:solidFill>
                  <a:srgbClr val="FFFFFF"/>
                </a:solidFill>
                <a:latin typeface="Aptos Display" pitchFamily="34" charset="0"/>
                <a:ea typeface="Aptos Display" pitchFamily="34" charset="-122"/>
                <a:cs typeface="Aptos Display" pitchFamily="34" charset="-120"/>
              </a:rPr>
              <a:t>Prioritize</a:t>
            </a:r>
            <a:endParaRPr lang="en-US" sz="1600" dirty="0"/>
          </a:p>
        </p:txBody>
      </p:sp>
      <p:sp>
        <p:nvSpPr>
          <p:cNvPr id="12" name="Text 10"/>
          <p:cNvSpPr/>
          <p:nvPr/>
        </p:nvSpPr>
        <p:spPr>
          <a:xfrm>
            <a:off x="8668512" y="2679192"/>
            <a:ext cx="2423160" cy="310896"/>
          </a:xfrm>
          <a:prstGeom prst="rect">
            <a:avLst/>
          </a:prstGeom>
          <a:noFill/>
          <a:ln/>
        </p:spPr>
        <p:txBody>
          <a:bodyPr wrap="square" lIns="0" tIns="0" rIns="0" bIns="0" rtlCol="0" anchor="ctr">
            <a:normAutofit/>
          </a:bodyPr>
          <a:lstStyle/>
          <a:p>
            <a:pPr indent="0" marL="0">
              <a:buNone/>
            </a:pPr>
            <a:r>
              <a:rPr lang="en-US" sz="1050" dirty="0">
                <a:solidFill>
                  <a:srgbClr val="DCE3E8"/>
                </a:solidFill>
                <a:latin typeface="Aptos" pitchFamily="34" charset="0"/>
                <a:ea typeface="Aptos" pitchFamily="34" charset="-122"/>
                <a:cs typeface="Aptos" pitchFamily="34" charset="-120"/>
              </a:rPr>
              <a:t>Which workflow matters now?</a:t>
            </a:r>
            <a:endParaRPr lang="en-US" sz="1050" dirty="0"/>
          </a:p>
        </p:txBody>
      </p:sp>
      <p:sp>
        <p:nvSpPr>
          <p:cNvPr id="13" name="Text 11"/>
          <p:cNvSpPr/>
          <p:nvPr/>
        </p:nvSpPr>
        <p:spPr>
          <a:xfrm>
            <a:off x="8668512" y="3328416"/>
            <a:ext cx="320040" cy="201168"/>
          </a:xfrm>
          <a:prstGeom prst="rect">
            <a:avLst/>
          </a:prstGeom>
          <a:noFill/>
          <a:ln/>
        </p:spPr>
        <p:txBody>
          <a:bodyPr wrap="square" lIns="0" tIns="0" rIns="0" bIns="0" rtlCol="0" anchor="ctr"/>
          <a:lstStyle/>
          <a:p>
            <a:pPr indent="0" marL="0">
              <a:buNone/>
            </a:pPr>
            <a:r>
              <a:rPr lang="en-US" sz="850" b="1" dirty="0">
                <a:solidFill>
                  <a:srgbClr val="E51938"/>
                </a:solidFill>
                <a:latin typeface="Aptos" pitchFamily="34" charset="0"/>
                <a:ea typeface="Aptos" pitchFamily="34" charset="-122"/>
                <a:cs typeface="Aptos" pitchFamily="34" charset="-120"/>
              </a:rPr>
              <a:t>03</a:t>
            </a:r>
            <a:endParaRPr lang="en-US" sz="850" dirty="0"/>
          </a:p>
        </p:txBody>
      </p:sp>
      <p:sp>
        <p:nvSpPr>
          <p:cNvPr id="14" name="Text 12"/>
          <p:cNvSpPr/>
          <p:nvPr/>
        </p:nvSpPr>
        <p:spPr>
          <a:xfrm>
            <a:off x="9052560" y="3310128"/>
            <a:ext cx="1965960" cy="237744"/>
          </a:xfrm>
          <a:prstGeom prst="rect">
            <a:avLst/>
          </a:prstGeom>
          <a:noFill/>
          <a:ln/>
        </p:spPr>
        <p:txBody>
          <a:bodyPr wrap="square" lIns="0" tIns="0" rIns="0" bIns="0" rtlCol="0" anchor="ctr"/>
          <a:lstStyle/>
          <a:p>
            <a:pPr indent="0" marL="0">
              <a:buNone/>
            </a:pPr>
            <a:r>
              <a:rPr lang="en-US" sz="1600" b="1" dirty="0">
                <a:solidFill>
                  <a:srgbClr val="FFFFFF"/>
                </a:solidFill>
                <a:latin typeface="Aptos Display" pitchFamily="34" charset="0"/>
                <a:ea typeface="Aptos Display" pitchFamily="34" charset="-122"/>
                <a:cs typeface="Aptos Display" pitchFamily="34" charset="-120"/>
              </a:rPr>
              <a:t>Explore</a:t>
            </a:r>
            <a:endParaRPr lang="en-US" sz="1600" dirty="0"/>
          </a:p>
        </p:txBody>
      </p:sp>
      <p:sp>
        <p:nvSpPr>
          <p:cNvPr id="15" name="Text 13"/>
          <p:cNvSpPr/>
          <p:nvPr/>
        </p:nvSpPr>
        <p:spPr>
          <a:xfrm>
            <a:off x="8668512" y="3657600"/>
            <a:ext cx="2423160" cy="310896"/>
          </a:xfrm>
          <a:prstGeom prst="rect">
            <a:avLst/>
          </a:prstGeom>
          <a:noFill/>
          <a:ln/>
        </p:spPr>
        <p:txBody>
          <a:bodyPr wrap="square" lIns="0" tIns="0" rIns="0" bIns="0" rtlCol="0" anchor="ctr">
            <a:normAutofit/>
          </a:bodyPr>
          <a:lstStyle/>
          <a:p>
            <a:pPr indent="0" marL="0">
              <a:buNone/>
            </a:pPr>
            <a:r>
              <a:rPr lang="en-US" sz="1050" dirty="0">
                <a:solidFill>
                  <a:srgbClr val="DCE3E8"/>
                </a:solidFill>
                <a:latin typeface="Aptos" pitchFamily="34" charset="0"/>
                <a:ea typeface="Aptos" pitchFamily="34" charset="-122"/>
                <a:cs typeface="Aptos" pitchFamily="34" charset="-120"/>
              </a:rPr>
              <a:t>Where can agents remove friction?</a:t>
            </a:r>
            <a:endParaRPr lang="en-US" sz="1050" dirty="0"/>
          </a:p>
        </p:txBody>
      </p:sp>
      <p:sp>
        <p:nvSpPr>
          <p:cNvPr id="16" name="Text 14"/>
          <p:cNvSpPr/>
          <p:nvPr/>
        </p:nvSpPr>
        <p:spPr>
          <a:xfrm>
            <a:off x="8668512" y="4306824"/>
            <a:ext cx="320040" cy="201168"/>
          </a:xfrm>
          <a:prstGeom prst="rect">
            <a:avLst/>
          </a:prstGeom>
          <a:noFill/>
          <a:ln/>
        </p:spPr>
        <p:txBody>
          <a:bodyPr wrap="square" lIns="0" tIns="0" rIns="0" bIns="0" rtlCol="0" anchor="ctr"/>
          <a:lstStyle/>
          <a:p>
            <a:pPr indent="0" marL="0">
              <a:buNone/>
            </a:pPr>
            <a:r>
              <a:rPr lang="en-US" sz="850" b="1" dirty="0">
                <a:solidFill>
                  <a:srgbClr val="E51938"/>
                </a:solidFill>
                <a:latin typeface="Aptos" pitchFamily="34" charset="0"/>
                <a:ea typeface="Aptos" pitchFamily="34" charset="-122"/>
                <a:cs typeface="Aptos" pitchFamily="34" charset="-120"/>
              </a:rPr>
              <a:t>04</a:t>
            </a:r>
            <a:endParaRPr lang="en-US" sz="850" dirty="0"/>
          </a:p>
        </p:txBody>
      </p:sp>
      <p:sp>
        <p:nvSpPr>
          <p:cNvPr id="17" name="Text 15"/>
          <p:cNvSpPr/>
          <p:nvPr/>
        </p:nvSpPr>
        <p:spPr>
          <a:xfrm>
            <a:off x="9052560" y="4288536"/>
            <a:ext cx="1965960" cy="237744"/>
          </a:xfrm>
          <a:prstGeom prst="rect">
            <a:avLst/>
          </a:prstGeom>
          <a:noFill/>
          <a:ln/>
        </p:spPr>
        <p:txBody>
          <a:bodyPr wrap="square" lIns="0" tIns="0" rIns="0" bIns="0" rtlCol="0" anchor="ctr"/>
          <a:lstStyle/>
          <a:p>
            <a:pPr indent="0" marL="0">
              <a:buNone/>
            </a:pPr>
            <a:r>
              <a:rPr lang="en-US" sz="1600" b="1" dirty="0">
                <a:solidFill>
                  <a:srgbClr val="FFFFFF"/>
                </a:solidFill>
                <a:latin typeface="Aptos Display" pitchFamily="34" charset="0"/>
                <a:ea typeface="Aptos Display" pitchFamily="34" charset="-122"/>
                <a:cs typeface="Aptos Display" pitchFamily="34" charset="-120"/>
              </a:rPr>
              <a:t>Commit</a:t>
            </a:r>
            <a:endParaRPr lang="en-US" sz="1600" dirty="0"/>
          </a:p>
        </p:txBody>
      </p:sp>
      <p:sp>
        <p:nvSpPr>
          <p:cNvPr id="18" name="Text 16"/>
          <p:cNvSpPr/>
          <p:nvPr/>
        </p:nvSpPr>
        <p:spPr>
          <a:xfrm>
            <a:off x="8668512" y="4636008"/>
            <a:ext cx="2423160" cy="310896"/>
          </a:xfrm>
          <a:prstGeom prst="rect">
            <a:avLst/>
          </a:prstGeom>
          <a:noFill/>
          <a:ln/>
        </p:spPr>
        <p:txBody>
          <a:bodyPr wrap="square" lIns="0" tIns="0" rIns="0" bIns="0" rtlCol="0" anchor="ctr">
            <a:normAutofit/>
          </a:bodyPr>
          <a:lstStyle/>
          <a:p>
            <a:pPr indent="0" marL="0">
              <a:buNone/>
            </a:pPr>
            <a:r>
              <a:rPr lang="en-US" sz="1050" dirty="0">
                <a:solidFill>
                  <a:srgbClr val="DCE3E8"/>
                </a:solidFill>
                <a:latin typeface="Aptos" pitchFamily="34" charset="0"/>
                <a:ea typeface="Aptos" pitchFamily="34" charset="-122"/>
                <a:cs typeface="Aptos" pitchFamily="34" charset="-120"/>
              </a:rPr>
              <a:t>Who owns the next proof?</a:t>
            </a:r>
            <a:endParaRPr lang="en-US" sz="1050" dirty="0"/>
          </a:p>
        </p:txBody>
      </p:sp>
      <p:sp>
        <p:nvSpPr>
          <p:cNvPr id="19" name="Text 17"/>
          <p:cNvSpPr/>
          <p:nvPr/>
        </p:nvSpPr>
        <p:spPr>
          <a:xfrm>
            <a:off x="731520" y="5925312"/>
            <a:ext cx="2194560" cy="228600"/>
          </a:xfrm>
          <a:prstGeom prst="rect">
            <a:avLst/>
          </a:prstGeom>
          <a:noFill/>
          <a:ln/>
        </p:spPr>
        <p:txBody>
          <a:bodyPr wrap="square" lIns="0" tIns="0" rIns="0" bIns="0" rtlCol="0" anchor="ctr"/>
          <a:lstStyle/>
          <a:p>
            <a:pPr indent="0" marL="0">
              <a:buNone/>
            </a:pPr>
            <a:r>
              <a:rPr lang="en-US" sz="900" b="1" dirty="0">
                <a:solidFill>
                  <a:srgbClr val="FFFFFF"/>
                </a:solidFill>
                <a:latin typeface="Aptos" pitchFamily="34" charset="0"/>
                <a:ea typeface="Aptos" pitchFamily="34" charset="-122"/>
                <a:cs typeface="Aptos" pitchFamily="34" charset="-120"/>
              </a:rPr>
              <a:t>AUGUST 28, 2026</a:t>
            </a:r>
            <a:endParaRPr lang="en-US" sz="900" dirty="0"/>
          </a:p>
        </p:txBody>
      </p:sp>
      <p:sp>
        <p:nvSpPr>
          <p:cNvPr id="20" name="Text 18"/>
          <p:cNvSpPr/>
          <p:nvPr/>
        </p:nvSpPr>
        <p:spPr>
          <a:xfrm>
            <a:off x="502920" y="6510528"/>
            <a:ext cx="10241280" cy="182880"/>
          </a:xfrm>
          <a:prstGeom prst="rect">
            <a:avLst/>
          </a:prstGeom>
          <a:noFill/>
          <a:ln/>
        </p:spPr>
        <p:txBody>
          <a:bodyPr wrap="square" lIns="0" tIns="0" rIns="0" bIns="0" rtlCol="0" anchor="ctr"/>
          <a:lstStyle/>
          <a:p>
            <a:pPr indent="0" marL="0">
              <a:buNone/>
            </a:pPr>
            <a:r>
              <a:rPr lang="en-US" sz="850" dirty="0">
                <a:solidFill>
                  <a:srgbClr val="DCE3E8"/>
                </a:solidFill>
                <a:latin typeface="Aptos" pitchFamily="34" charset="0"/>
                <a:ea typeface="Aptos" pitchFamily="34" charset="-122"/>
                <a:cs typeface="Aptos" pitchFamily="34" charset="-120"/>
              </a:rPr>
              <a:t>Haworth + Microsoft | Monthly working session | Customer discussion</a:t>
            </a:r>
            <a:endParaRPr lang="en-US" sz="850" dirty="0"/>
          </a:p>
        </p:txBody>
      </p:sp>
      <p:sp>
        <p:nvSpPr>
          <p:cNvPr id="21" name="Text 19"/>
          <p:cNvSpPr/>
          <p:nvPr/>
        </p:nvSpPr>
        <p:spPr>
          <a:xfrm>
            <a:off x="11155680" y="6473952"/>
            <a:ext cx="502920" cy="201168"/>
          </a:xfrm>
          <a:prstGeom prst="rect">
            <a:avLst/>
          </a:prstGeom>
          <a:noFill/>
          <a:ln/>
        </p:spPr>
        <p:txBody>
          <a:bodyPr wrap="square" lIns="0" tIns="0" rIns="0" bIns="0" rtlCol="0" anchor="ctr"/>
          <a:lstStyle/>
          <a:p>
            <a:pPr algn="r" indent="0" marL="0">
              <a:buNone/>
            </a:pPr>
            <a:r>
              <a:rPr lang="en-US" sz="900" dirty="0">
                <a:solidFill>
                  <a:srgbClr val="FFFFFF"/>
                </a:solidFill>
                <a:latin typeface="Aptos" pitchFamily="34" charset="0"/>
                <a:ea typeface="Aptos" pitchFamily="34" charset="-122"/>
                <a:cs typeface="Aptos" pitchFamily="34" charset="-120"/>
              </a:rPr>
              <a:t>1</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4EF"/>
        </a:solidFill>
      </p:bgPr>
    </p:bg>
    <p:spTree>
      <p:nvGrpSpPr>
        <p:cNvPr id="1" name=""/>
        <p:cNvGrpSpPr/>
        <p:nvPr/>
      </p:nvGrpSpPr>
      <p:grpSpPr>
        <a:xfrm>
          <a:off x="0" y="0"/>
          <a:ext cx="0" cy="0"/>
          <a:chOff x="0" y="0"/>
          <a:chExt cx="0" cy="0"/>
        </a:xfrm>
      </p:grpSpPr>
      <p:sp>
        <p:nvSpPr>
          <p:cNvPr id="2" name="Text 0"/>
          <p:cNvSpPr/>
          <p:nvPr/>
        </p:nvSpPr>
        <p:spPr>
          <a:xfrm>
            <a:off x="548640" y="384048"/>
            <a:ext cx="5029200" cy="219456"/>
          </a:xfrm>
          <a:prstGeom prst="rect">
            <a:avLst/>
          </a:prstGeom>
          <a:noFill/>
          <a:ln/>
        </p:spPr>
        <p:txBody>
          <a:bodyPr wrap="square" lIns="0" tIns="0" rIns="0" bIns="0" rtlCol="0" anchor="ctr"/>
          <a:lstStyle/>
          <a:p>
            <a:pPr indent="0" marL="0">
              <a:buNone/>
            </a:pPr>
            <a:r>
              <a:rPr lang="en-US" sz="1000" b="1" dirty="0">
                <a:solidFill>
                  <a:srgbClr val="E51938"/>
                </a:solidFill>
                <a:latin typeface="Aptos" pitchFamily="34" charset="0"/>
                <a:ea typeface="Aptos" pitchFamily="34" charset="-122"/>
                <a:cs typeface="Aptos" pitchFamily="34" charset="-120"/>
              </a:rPr>
              <a:t>TODAY'S AGENDA</a:t>
            </a:r>
            <a:endParaRPr lang="en-US" sz="1000" dirty="0"/>
          </a:p>
        </p:txBody>
      </p:sp>
      <p:sp>
        <p:nvSpPr>
          <p:cNvPr id="3" name="Text 1"/>
          <p:cNvSpPr/>
          <p:nvPr/>
        </p:nvSpPr>
        <p:spPr>
          <a:xfrm>
            <a:off x="548640" y="713232"/>
            <a:ext cx="10972800" cy="585216"/>
          </a:xfrm>
          <a:prstGeom prst="rect">
            <a:avLst/>
          </a:prstGeom>
          <a:noFill/>
          <a:ln/>
        </p:spPr>
        <p:txBody>
          <a:bodyPr wrap="square" lIns="0" tIns="0" rIns="0" bIns="0" rtlCol="0" anchor="ctr">
            <a:normAutofit/>
          </a:bodyPr>
          <a:lstStyle/>
          <a:p>
            <a:pPr indent="0" marL="0">
              <a:buNone/>
            </a:pPr>
            <a:r>
              <a:rPr lang="en-US" sz="2800" b="1" dirty="0">
                <a:solidFill>
                  <a:srgbClr val="001D34"/>
                </a:solidFill>
                <a:latin typeface="Aptos Display" pitchFamily="34" charset="0"/>
                <a:ea typeface="Aptos Display" pitchFamily="34" charset="-122"/>
                <a:cs typeface="Aptos Display" pitchFamily="34" charset="-120"/>
              </a:rPr>
              <a:t>Four moves. One decision at the end.</a:t>
            </a:r>
            <a:endParaRPr lang="en-US" sz="2800" dirty="0"/>
          </a:p>
        </p:txBody>
      </p:sp>
      <p:sp>
        <p:nvSpPr>
          <p:cNvPr id="4" name="Text 2"/>
          <p:cNvSpPr/>
          <p:nvPr/>
        </p:nvSpPr>
        <p:spPr>
          <a:xfrm>
            <a:off x="548640" y="1371600"/>
            <a:ext cx="10789920" cy="402336"/>
          </a:xfrm>
          <a:prstGeom prst="rect">
            <a:avLst/>
          </a:prstGeom>
          <a:noFill/>
          <a:ln/>
        </p:spPr>
        <p:txBody>
          <a:bodyPr wrap="square" lIns="0" tIns="0" rIns="0" bIns="0" rtlCol="0" anchor="ctr">
            <a:normAutofit/>
          </a:bodyPr>
          <a:lstStyle/>
          <a:p>
            <a:pPr indent="0" marL="0">
              <a:buNone/>
            </a:pPr>
            <a:r>
              <a:rPr lang="en-US" sz="1450" dirty="0">
                <a:solidFill>
                  <a:srgbClr val="59636B"/>
                </a:solidFill>
                <a:latin typeface="Aptos" pitchFamily="34" charset="0"/>
                <a:ea typeface="Aptos" pitchFamily="34" charset="-122"/>
                <a:cs typeface="Aptos" pitchFamily="34" charset="-120"/>
              </a:rPr>
              <a:t>Designed for 30 minutes; expand the middle discussion if the calendar allows.</a:t>
            </a:r>
            <a:endParaRPr lang="en-US" sz="1450" dirty="0"/>
          </a:p>
        </p:txBody>
      </p:sp>
      <p:sp>
        <p:nvSpPr>
          <p:cNvPr id="5" name="Text 3"/>
          <p:cNvSpPr/>
          <p:nvPr/>
        </p:nvSpPr>
        <p:spPr>
          <a:xfrm>
            <a:off x="502920" y="6510528"/>
            <a:ext cx="10241280" cy="182880"/>
          </a:xfrm>
          <a:prstGeom prst="rect">
            <a:avLst/>
          </a:prstGeom>
          <a:noFill/>
          <a:ln/>
        </p:spPr>
        <p:txBody>
          <a:bodyPr wrap="square" lIns="0" tIns="0" rIns="0" bIns="0" rtlCol="0" anchor="ctr"/>
          <a:lstStyle/>
          <a:p>
            <a:pPr indent="0" marL="0">
              <a:buNone/>
            </a:pPr>
            <a:r>
              <a:rPr lang="en-US" sz="850" dirty="0">
                <a:solidFill>
                  <a:srgbClr val="59636B"/>
                </a:solidFill>
                <a:latin typeface="Aptos" pitchFamily="34" charset="0"/>
                <a:ea typeface="Aptos" pitchFamily="34" charset="-122"/>
                <a:cs typeface="Aptos" pitchFamily="34" charset="-120"/>
              </a:rPr>
              <a:t>Haworth + Microsoft | Monthly working session | Customer discussion</a:t>
            </a:r>
            <a:endParaRPr lang="en-US" sz="850" dirty="0"/>
          </a:p>
        </p:txBody>
      </p:sp>
      <p:sp>
        <p:nvSpPr>
          <p:cNvPr id="6" name="Text 4"/>
          <p:cNvSpPr/>
          <p:nvPr/>
        </p:nvSpPr>
        <p:spPr>
          <a:xfrm>
            <a:off x="11155680" y="6473952"/>
            <a:ext cx="502920" cy="201168"/>
          </a:xfrm>
          <a:prstGeom prst="rect">
            <a:avLst/>
          </a:prstGeom>
          <a:noFill/>
          <a:ln/>
        </p:spPr>
        <p:txBody>
          <a:bodyPr wrap="square" lIns="0" tIns="0" rIns="0" bIns="0" rtlCol="0" anchor="ctr"/>
          <a:lstStyle/>
          <a:p>
            <a:pPr algn="r" indent="0" marL="0">
              <a:buNone/>
            </a:pPr>
            <a:r>
              <a:rPr lang="en-US" sz="900" dirty="0">
                <a:solidFill>
                  <a:srgbClr val="1D252C"/>
                </a:solidFill>
                <a:latin typeface="Aptos" pitchFamily="34" charset="0"/>
                <a:ea typeface="Aptos" pitchFamily="34" charset="-122"/>
                <a:cs typeface="Aptos" pitchFamily="34" charset="-120"/>
              </a:rPr>
              <a:t>2</a:t>
            </a:r>
            <a:endParaRPr lang="en-US" sz="900" dirty="0"/>
          </a:p>
        </p:txBody>
      </p:sp>
      <p:sp>
        <p:nvSpPr>
          <p:cNvPr id="7" name="Shape 5"/>
          <p:cNvSpPr/>
          <p:nvPr/>
        </p:nvSpPr>
        <p:spPr>
          <a:xfrm>
            <a:off x="1572768" y="2203704"/>
            <a:ext cx="8942832" cy="0"/>
          </a:xfrm>
          <a:prstGeom prst="line">
            <a:avLst/>
          </a:prstGeom>
          <a:noFill/>
          <a:ln w="25400">
            <a:solidFill>
              <a:srgbClr val="D4D7DA"/>
            </a:solidFill>
            <a:prstDash val="solid"/>
          </a:ln>
        </p:spPr>
      </p:sp>
      <p:sp>
        <p:nvSpPr>
          <p:cNvPr id="8" name="Shape 6"/>
          <p:cNvSpPr/>
          <p:nvPr/>
        </p:nvSpPr>
        <p:spPr>
          <a:xfrm>
            <a:off x="1536192" y="1847088"/>
            <a:ext cx="713232" cy="713232"/>
          </a:xfrm>
          <a:prstGeom prst="ellipse">
            <a:avLst/>
          </a:prstGeom>
          <a:solidFill>
            <a:srgbClr val="001D34"/>
          </a:solidFill>
          <a:ln w="25400">
            <a:solidFill>
              <a:srgbClr val="FFFFFF"/>
            </a:solidFill>
            <a:prstDash val="solid"/>
          </a:ln>
        </p:spPr>
      </p:sp>
      <p:sp>
        <p:nvSpPr>
          <p:cNvPr id="9" name="Text 7"/>
          <p:cNvSpPr/>
          <p:nvPr/>
        </p:nvSpPr>
        <p:spPr>
          <a:xfrm>
            <a:off x="1490472" y="2084832"/>
            <a:ext cx="804672" cy="164592"/>
          </a:xfrm>
          <a:prstGeom prst="rect">
            <a:avLst/>
          </a:prstGeom>
          <a:noFill/>
          <a:ln/>
        </p:spPr>
        <p:txBody>
          <a:bodyPr wrap="square" lIns="0" tIns="0" rIns="0" bIns="0" rtlCol="0" anchor="ctr"/>
          <a:lstStyle/>
          <a:p>
            <a:pPr algn="ctr" indent="0" marL="0">
              <a:buNone/>
            </a:pPr>
            <a:r>
              <a:rPr lang="en-US" sz="950" b="1" dirty="0">
                <a:solidFill>
                  <a:srgbClr val="FFFFFF"/>
                </a:solidFill>
                <a:latin typeface="Aptos" pitchFamily="34" charset="0"/>
                <a:ea typeface="Aptos" pitchFamily="34" charset="-122"/>
                <a:cs typeface="Aptos" pitchFamily="34" charset="-120"/>
              </a:rPr>
              <a:t>0-5</a:t>
            </a:r>
            <a:endParaRPr lang="en-US" sz="950" dirty="0"/>
          </a:p>
        </p:txBody>
      </p:sp>
      <p:sp>
        <p:nvSpPr>
          <p:cNvPr id="10" name="Shape 8"/>
          <p:cNvSpPr/>
          <p:nvPr/>
        </p:nvSpPr>
        <p:spPr>
          <a:xfrm>
            <a:off x="621792" y="2761488"/>
            <a:ext cx="2542032" cy="2432304"/>
          </a:xfrm>
          <a:prstGeom prst="rect">
            <a:avLst/>
          </a:prstGeom>
          <a:solidFill>
            <a:srgbClr val="FFFFFF"/>
          </a:solidFill>
          <a:ln w="12700">
            <a:solidFill>
              <a:srgbClr val="D4D7DA"/>
            </a:solidFill>
            <a:prstDash val="solid"/>
          </a:ln>
        </p:spPr>
      </p:sp>
      <p:sp>
        <p:nvSpPr>
          <p:cNvPr id="11" name="Text 9"/>
          <p:cNvSpPr/>
          <p:nvPr/>
        </p:nvSpPr>
        <p:spPr>
          <a:xfrm>
            <a:off x="804672" y="2926080"/>
            <a:ext cx="2176272" cy="164592"/>
          </a:xfrm>
          <a:prstGeom prst="rect">
            <a:avLst/>
          </a:prstGeom>
          <a:noFill/>
          <a:ln/>
        </p:spPr>
        <p:txBody>
          <a:bodyPr wrap="square" lIns="0" tIns="0" rIns="0" bIns="0" rtlCol="0" anchor="ctr"/>
          <a:lstStyle/>
          <a:p>
            <a:pPr indent="0" marL="0">
              <a:buNone/>
            </a:pPr>
            <a:r>
              <a:rPr lang="en-US" sz="850" b="1" dirty="0">
                <a:solidFill>
                  <a:srgbClr val="E51938"/>
                </a:solidFill>
                <a:latin typeface="Aptos" pitchFamily="34" charset="0"/>
                <a:ea typeface="Aptos" pitchFamily="34" charset="-122"/>
                <a:cs typeface="Aptos" pitchFamily="34" charset="-120"/>
              </a:rPr>
              <a:t>MOVE 1</a:t>
            </a:r>
            <a:endParaRPr lang="en-US" sz="850" dirty="0"/>
          </a:p>
        </p:txBody>
      </p:sp>
      <p:sp>
        <p:nvSpPr>
          <p:cNvPr id="12" name="Text 10"/>
          <p:cNvSpPr/>
          <p:nvPr/>
        </p:nvSpPr>
        <p:spPr>
          <a:xfrm>
            <a:off x="804672" y="3200400"/>
            <a:ext cx="2176272" cy="411480"/>
          </a:xfrm>
          <a:prstGeom prst="rect">
            <a:avLst/>
          </a:prstGeom>
          <a:noFill/>
          <a:ln/>
        </p:spPr>
        <p:txBody>
          <a:bodyPr wrap="square" lIns="0" tIns="0" rIns="0" bIns="0" rtlCol="0" anchor="ctr">
            <a:normAutofit/>
          </a:bodyPr>
          <a:lstStyle/>
          <a:p>
            <a:pPr indent="0" marL="0">
              <a:buNone/>
            </a:pPr>
            <a:r>
              <a:rPr lang="en-US" sz="1800" b="1" dirty="0">
                <a:solidFill>
                  <a:srgbClr val="001D34"/>
                </a:solidFill>
                <a:latin typeface="Aptos Display" pitchFamily="34" charset="0"/>
                <a:ea typeface="Aptos Display" pitchFamily="34" charset="-122"/>
                <a:cs typeface="Aptos Display" pitchFamily="34" charset="-120"/>
              </a:rPr>
              <a:t>Reconnect</a:t>
            </a:r>
            <a:endParaRPr lang="en-US" sz="1800" dirty="0"/>
          </a:p>
        </p:txBody>
      </p:sp>
      <p:sp>
        <p:nvSpPr>
          <p:cNvPr id="13" name="Text 11"/>
          <p:cNvSpPr/>
          <p:nvPr/>
        </p:nvSpPr>
        <p:spPr>
          <a:xfrm>
            <a:off x="804672" y="3694176"/>
            <a:ext cx="2176272" cy="1335024"/>
          </a:xfrm>
          <a:prstGeom prst="rect">
            <a:avLst/>
          </a:prstGeom>
          <a:noFill/>
          <a:ln/>
        </p:spPr>
        <p:txBody>
          <a:bodyPr wrap="square" lIns="0" tIns="0" rIns="0" bIns="0" rtlCol="0" anchor="t">
            <a:normAutofit/>
          </a:bodyPr>
          <a:lstStyle/>
          <a:p>
            <a:pPr indent="0" marL="0">
              <a:buNone/>
            </a:pPr>
            <a:r>
              <a:rPr lang="en-US" sz="1200" dirty="0">
                <a:solidFill>
                  <a:srgbClr val="59636B"/>
                </a:solidFill>
                <a:latin typeface="Aptos" pitchFamily="34" charset="0"/>
                <a:ea typeface="Aptos" pitchFamily="34" charset="-122"/>
                <a:cs typeface="Aptos" pitchFamily="34" charset="-120"/>
              </a:rPr>
              <a:t>Haworth updates, current priorities, and what changed since the last conversation.</a:t>
            </a:r>
            <a:endParaRPr lang="en-US" sz="1200" dirty="0"/>
          </a:p>
        </p:txBody>
      </p:sp>
      <p:sp>
        <p:nvSpPr>
          <p:cNvPr id="14" name="Shape 12"/>
          <p:cNvSpPr/>
          <p:nvPr/>
        </p:nvSpPr>
        <p:spPr>
          <a:xfrm>
            <a:off x="4389120" y="1847088"/>
            <a:ext cx="713232" cy="713232"/>
          </a:xfrm>
          <a:prstGeom prst="ellipse">
            <a:avLst/>
          </a:prstGeom>
          <a:solidFill>
            <a:srgbClr val="001D34"/>
          </a:solidFill>
          <a:ln w="25400">
            <a:solidFill>
              <a:srgbClr val="FFFFFF"/>
            </a:solidFill>
            <a:prstDash val="solid"/>
          </a:ln>
        </p:spPr>
      </p:sp>
      <p:sp>
        <p:nvSpPr>
          <p:cNvPr id="15" name="Text 13"/>
          <p:cNvSpPr/>
          <p:nvPr/>
        </p:nvSpPr>
        <p:spPr>
          <a:xfrm>
            <a:off x="4343400" y="2084832"/>
            <a:ext cx="804672" cy="164592"/>
          </a:xfrm>
          <a:prstGeom prst="rect">
            <a:avLst/>
          </a:prstGeom>
          <a:noFill/>
          <a:ln/>
        </p:spPr>
        <p:txBody>
          <a:bodyPr wrap="square" lIns="0" tIns="0" rIns="0" bIns="0" rtlCol="0" anchor="ctr"/>
          <a:lstStyle/>
          <a:p>
            <a:pPr algn="ctr" indent="0" marL="0">
              <a:buNone/>
            </a:pPr>
            <a:r>
              <a:rPr lang="en-US" sz="950" b="1" dirty="0">
                <a:solidFill>
                  <a:srgbClr val="FFFFFF"/>
                </a:solidFill>
                <a:latin typeface="Aptos" pitchFamily="34" charset="0"/>
                <a:ea typeface="Aptos" pitchFamily="34" charset="-122"/>
                <a:cs typeface="Aptos" pitchFamily="34" charset="-120"/>
              </a:rPr>
              <a:t>5-15</a:t>
            </a:r>
            <a:endParaRPr lang="en-US" sz="950" dirty="0"/>
          </a:p>
        </p:txBody>
      </p:sp>
      <p:sp>
        <p:nvSpPr>
          <p:cNvPr id="16" name="Shape 14"/>
          <p:cNvSpPr/>
          <p:nvPr/>
        </p:nvSpPr>
        <p:spPr>
          <a:xfrm>
            <a:off x="3474720" y="2761488"/>
            <a:ext cx="2542032" cy="2432304"/>
          </a:xfrm>
          <a:prstGeom prst="rect">
            <a:avLst/>
          </a:prstGeom>
          <a:solidFill>
            <a:srgbClr val="FFFFFF"/>
          </a:solidFill>
          <a:ln w="12700">
            <a:solidFill>
              <a:srgbClr val="D4D7DA"/>
            </a:solidFill>
            <a:prstDash val="solid"/>
          </a:ln>
        </p:spPr>
      </p:sp>
      <p:sp>
        <p:nvSpPr>
          <p:cNvPr id="17" name="Text 15"/>
          <p:cNvSpPr/>
          <p:nvPr/>
        </p:nvSpPr>
        <p:spPr>
          <a:xfrm>
            <a:off x="3657600" y="2926080"/>
            <a:ext cx="2176272" cy="164592"/>
          </a:xfrm>
          <a:prstGeom prst="rect">
            <a:avLst/>
          </a:prstGeom>
          <a:noFill/>
          <a:ln/>
        </p:spPr>
        <p:txBody>
          <a:bodyPr wrap="square" lIns="0" tIns="0" rIns="0" bIns="0" rtlCol="0" anchor="ctr"/>
          <a:lstStyle/>
          <a:p>
            <a:pPr indent="0" marL="0">
              <a:buNone/>
            </a:pPr>
            <a:r>
              <a:rPr lang="en-US" sz="850" b="1" dirty="0">
                <a:solidFill>
                  <a:srgbClr val="E51938"/>
                </a:solidFill>
                <a:latin typeface="Aptos" pitchFamily="34" charset="0"/>
                <a:ea typeface="Aptos" pitchFamily="34" charset="-122"/>
                <a:cs typeface="Aptos" pitchFamily="34" charset="-120"/>
              </a:rPr>
              <a:t>MOVE 2</a:t>
            </a:r>
            <a:endParaRPr lang="en-US" sz="850" dirty="0"/>
          </a:p>
        </p:txBody>
      </p:sp>
      <p:sp>
        <p:nvSpPr>
          <p:cNvPr id="18" name="Text 16"/>
          <p:cNvSpPr/>
          <p:nvPr/>
        </p:nvSpPr>
        <p:spPr>
          <a:xfrm>
            <a:off x="3657600" y="3200400"/>
            <a:ext cx="2176272" cy="411480"/>
          </a:xfrm>
          <a:prstGeom prst="rect">
            <a:avLst/>
          </a:prstGeom>
          <a:noFill/>
          <a:ln/>
        </p:spPr>
        <p:txBody>
          <a:bodyPr wrap="square" lIns="0" tIns="0" rIns="0" bIns="0" rtlCol="0" anchor="ctr">
            <a:normAutofit/>
          </a:bodyPr>
          <a:lstStyle/>
          <a:p>
            <a:pPr indent="0" marL="0">
              <a:buNone/>
            </a:pPr>
            <a:r>
              <a:rPr lang="en-US" sz="1800" b="1" dirty="0">
                <a:solidFill>
                  <a:srgbClr val="001D34"/>
                </a:solidFill>
                <a:latin typeface="Aptos Display" pitchFamily="34" charset="0"/>
                <a:ea typeface="Aptos Display" pitchFamily="34" charset="-122"/>
                <a:cs typeface="Aptos Display" pitchFamily="34" charset="-120"/>
              </a:rPr>
              <a:t>Focus</a:t>
            </a:r>
            <a:endParaRPr lang="en-US" sz="1800" dirty="0"/>
          </a:p>
        </p:txBody>
      </p:sp>
      <p:sp>
        <p:nvSpPr>
          <p:cNvPr id="19" name="Text 17"/>
          <p:cNvSpPr/>
          <p:nvPr/>
        </p:nvSpPr>
        <p:spPr>
          <a:xfrm>
            <a:off x="3657600" y="3694176"/>
            <a:ext cx="2176272" cy="1335024"/>
          </a:xfrm>
          <a:prstGeom prst="rect">
            <a:avLst/>
          </a:prstGeom>
          <a:noFill/>
          <a:ln/>
        </p:spPr>
        <p:txBody>
          <a:bodyPr wrap="square" lIns="0" tIns="0" rIns="0" bIns="0" rtlCol="0" anchor="t">
            <a:normAutofit/>
          </a:bodyPr>
          <a:lstStyle/>
          <a:p>
            <a:pPr indent="0" marL="0">
              <a:buNone/>
            </a:pPr>
            <a:r>
              <a:rPr lang="en-US" sz="1200" dirty="0">
                <a:solidFill>
                  <a:srgbClr val="59636B"/>
                </a:solidFill>
                <a:latin typeface="Aptos" pitchFamily="34" charset="0"/>
                <a:ea typeface="Aptos" pitchFamily="34" charset="-122"/>
                <a:cs typeface="Aptos" pitchFamily="34" charset="-120"/>
              </a:rPr>
              <a:t>Choose the seller, service, data, or platform workflow worth unpacking today.</a:t>
            </a:r>
            <a:endParaRPr lang="en-US" sz="1200" dirty="0"/>
          </a:p>
        </p:txBody>
      </p:sp>
      <p:sp>
        <p:nvSpPr>
          <p:cNvPr id="20" name="Shape 18"/>
          <p:cNvSpPr/>
          <p:nvPr/>
        </p:nvSpPr>
        <p:spPr>
          <a:xfrm>
            <a:off x="7242048" y="1847088"/>
            <a:ext cx="713232" cy="713232"/>
          </a:xfrm>
          <a:prstGeom prst="ellipse">
            <a:avLst/>
          </a:prstGeom>
          <a:solidFill>
            <a:srgbClr val="001D34"/>
          </a:solidFill>
          <a:ln w="25400">
            <a:solidFill>
              <a:srgbClr val="FFFFFF"/>
            </a:solidFill>
            <a:prstDash val="solid"/>
          </a:ln>
        </p:spPr>
      </p:sp>
      <p:sp>
        <p:nvSpPr>
          <p:cNvPr id="21" name="Text 19"/>
          <p:cNvSpPr/>
          <p:nvPr/>
        </p:nvSpPr>
        <p:spPr>
          <a:xfrm>
            <a:off x="7196328" y="2084832"/>
            <a:ext cx="804672" cy="164592"/>
          </a:xfrm>
          <a:prstGeom prst="rect">
            <a:avLst/>
          </a:prstGeom>
          <a:noFill/>
          <a:ln/>
        </p:spPr>
        <p:txBody>
          <a:bodyPr wrap="square" lIns="0" tIns="0" rIns="0" bIns="0" rtlCol="0" anchor="ctr"/>
          <a:lstStyle/>
          <a:p>
            <a:pPr algn="ctr" indent="0" marL="0">
              <a:buNone/>
            </a:pPr>
            <a:r>
              <a:rPr lang="en-US" sz="950" b="1" dirty="0">
                <a:solidFill>
                  <a:srgbClr val="FFFFFF"/>
                </a:solidFill>
                <a:latin typeface="Aptos" pitchFamily="34" charset="0"/>
                <a:ea typeface="Aptos" pitchFamily="34" charset="-122"/>
                <a:cs typeface="Aptos" pitchFamily="34" charset="-120"/>
              </a:rPr>
              <a:t>15-25</a:t>
            </a:r>
            <a:endParaRPr lang="en-US" sz="950" dirty="0"/>
          </a:p>
        </p:txBody>
      </p:sp>
      <p:sp>
        <p:nvSpPr>
          <p:cNvPr id="22" name="Shape 20"/>
          <p:cNvSpPr/>
          <p:nvPr/>
        </p:nvSpPr>
        <p:spPr>
          <a:xfrm>
            <a:off x="6327648" y="2761488"/>
            <a:ext cx="2542032" cy="2432304"/>
          </a:xfrm>
          <a:prstGeom prst="rect">
            <a:avLst/>
          </a:prstGeom>
          <a:solidFill>
            <a:srgbClr val="FFFFFF"/>
          </a:solidFill>
          <a:ln w="12700">
            <a:solidFill>
              <a:srgbClr val="D4D7DA"/>
            </a:solidFill>
            <a:prstDash val="solid"/>
          </a:ln>
        </p:spPr>
      </p:sp>
      <p:sp>
        <p:nvSpPr>
          <p:cNvPr id="23" name="Text 21"/>
          <p:cNvSpPr/>
          <p:nvPr/>
        </p:nvSpPr>
        <p:spPr>
          <a:xfrm>
            <a:off x="6510528" y="2926080"/>
            <a:ext cx="2176272" cy="164592"/>
          </a:xfrm>
          <a:prstGeom prst="rect">
            <a:avLst/>
          </a:prstGeom>
          <a:noFill/>
          <a:ln/>
        </p:spPr>
        <p:txBody>
          <a:bodyPr wrap="square" lIns="0" tIns="0" rIns="0" bIns="0" rtlCol="0" anchor="ctr"/>
          <a:lstStyle/>
          <a:p>
            <a:pPr indent="0" marL="0">
              <a:buNone/>
            </a:pPr>
            <a:r>
              <a:rPr lang="en-US" sz="850" b="1" dirty="0">
                <a:solidFill>
                  <a:srgbClr val="E51938"/>
                </a:solidFill>
                <a:latin typeface="Aptos" pitchFamily="34" charset="0"/>
                <a:ea typeface="Aptos" pitchFamily="34" charset="-122"/>
                <a:cs typeface="Aptos" pitchFamily="34" charset="-120"/>
              </a:rPr>
              <a:t>MOVE 3</a:t>
            </a:r>
            <a:endParaRPr lang="en-US" sz="850" dirty="0"/>
          </a:p>
        </p:txBody>
      </p:sp>
      <p:sp>
        <p:nvSpPr>
          <p:cNvPr id="24" name="Text 22"/>
          <p:cNvSpPr/>
          <p:nvPr/>
        </p:nvSpPr>
        <p:spPr>
          <a:xfrm>
            <a:off x="6510528" y="3200400"/>
            <a:ext cx="2176272" cy="411480"/>
          </a:xfrm>
          <a:prstGeom prst="rect">
            <a:avLst/>
          </a:prstGeom>
          <a:noFill/>
          <a:ln/>
        </p:spPr>
        <p:txBody>
          <a:bodyPr wrap="square" lIns="0" tIns="0" rIns="0" bIns="0" rtlCol="0" anchor="ctr">
            <a:normAutofit/>
          </a:bodyPr>
          <a:lstStyle/>
          <a:p>
            <a:pPr indent="0" marL="0">
              <a:buNone/>
            </a:pPr>
            <a:r>
              <a:rPr lang="en-US" sz="1800" b="1" dirty="0">
                <a:solidFill>
                  <a:srgbClr val="001D34"/>
                </a:solidFill>
                <a:latin typeface="Aptos Display" pitchFamily="34" charset="0"/>
                <a:ea typeface="Aptos Display" pitchFamily="34" charset="-122"/>
                <a:cs typeface="Aptos Display" pitchFamily="34" charset="-120"/>
              </a:rPr>
              <a:t>Work the problem</a:t>
            </a:r>
            <a:endParaRPr lang="en-US" sz="1800" dirty="0"/>
          </a:p>
        </p:txBody>
      </p:sp>
      <p:sp>
        <p:nvSpPr>
          <p:cNvPr id="25" name="Text 23"/>
          <p:cNvSpPr/>
          <p:nvPr/>
        </p:nvSpPr>
        <p:spPr>
          <a:xfrm>
            <a:off x="6510528" y="3694176"/>
            <a:ext cx="2176272" cy="1335024"/>
          </a:xfrm>
          <a:prstGeom prst="rect">
            <a:avLst/>
          </a:prstGeom>
          <a:noFill/>
          <a:ln/>
        </p:spPr>
        <p:txBody>
          <a:bodyPr wrap="square" lIns="0" tIns="0" rIns="0" bIns="0" rtlCol="0" anchor="t">
            <a:normAutofit/>
          </a:bodyPr>
          <a:lstStyle/>
          <a:p>
            <a:pPr indent="0" marL="0">
              <a:buNone/>
            </a:pPr>
            <a:r>
              <a:rPr lang="en-US" sz="1200" dirty="0">
                <a:solidFill>
                  <a:srgbClr val="59636B"/>
                </a:solidFill>
                <a:latin typeface="Aptos" pitchFamily="34" charset="0"/>
                <a:ea typeface="Aptos" pitchFamily="34" charset="-122"/>
                <a:cs typeface="Aptos" pitchFamily="34" charset="-120"/>
              </a:rPr>
              <a:t>Map the current process, friction, evidence, and the right agent-versus-human boundary.</a:t>
            </a:r>
            <a:endParaRPr lang="en-US" sz="1200" dirty="0"/>
          </a:p>
        </p:txBody>
      </p:sp>
      <p:sp>
        <p:nvSpPr>
          <p:cNvPr id="26" name="Shape 24"/>
          <p:cNvSpPr/>
          <p:nvPr/>
        </p:nvSpPr>
        <p:spPr>
          <a:xfrm>
            <a:off x="10094976" y="1847088"/>
            <a:ext cx="713232" cy="713232"/>
          </a:xfrm>
          <a:prstGeom prst="ellipse">
            <a:avLst/>
          </a:prstGeom>
          <a:solidFill>
            <a:srgbClr val="E51938"/>
          </a:solidFill>
          <a:ln w="25400">
            <a:solidFill>
              <a:srgbClr val="FFFFFF"/>
            </a:solidFill>
            <a:prstDash val="solid"/>
          </a:ln>
        </p:spPr>
      </p:sp>
      <p:sp>
        <p:nvSpPr>
          <p:cNvPr id="27" name="Text 25"/>
          <p:cNvSpPr/>
          <p:nvPr/>
        </p:nvSpPr>
        <p:spPr>
          <a:xfrm>
            <a:off x="10049256" y="2084832"/>
            <a:ext cx="804672" cy="164592"/>
          </a:xfrm>
          <a:prstGeom prst="rect">
            <a:avLst/>
          </a:prstGeom>
          <a:noFill/>
          <a:ln/>
        </p:spPr>
        <p:txBody>
          <a:bodyPr wrap="square" lIns="0" tIns="0" rIns="0" bIns="0" rtlCol="0" anchor="ctr"/>
          <a:lstStyle/>
          <a:p>
            <a:pPr algn="ctr" indent="0" marL="0">
              <a:buNone/>
            </a:pPr>
            <a:r>
              <a:rPr lang="en-US" sz="950" b="1" dirty="0">
                <a:solidFill>
                  <a:srgbClr val="FFFFFF"/>
                </a:solidFill>
                <a:latin typeface="Aptos" pitchFamily="34" charset="0"/>
                <a:ea typeface="Aptos" pitchFamily="34" charset="-122"/>
                <a:cs typeface="Aptos" pitchFamily="34" charset="-120"/>
              </a:rPr>
              <a:t>25-30</a:t>
            </a:r>
            <a:endParaRPr lang="en-US" sz="950" dirty="0"/>
          </a:p>
        </p:txBody>
      </p:sp>
      <p:sp>
        <p:nvSpPr>
          <p:cNvPr id="28" name="Shape 26"/>
          <p:cNvSpPr/>
          <p:nvPr/>
        </p:nvSpPr>
        <p:spPr>
          <a:xfrm>
            <a:off x="9180576" y="2761488"/>
            <a:ext cx="2542032" cy="2432304"/>
          </a:xfrm>
          <a:prstGeom prst="rect">
            <a:avLst/>
          </a:prstGeom>
          <a:solidFill>
            <a:srgbClr val="FFFFFF"/>
          </a:solidFill>
          <a:ln w="12700">
            <a:solidFill>
              <a:srgbClr val="D4D7DA"/>
            </a:solidFill>
            <a:prstDash val="solid"/>
          </a:ln>
        </p:spPr>
      </p:sp>
      <p:sp>
        <p:nvSpPr>
          <p:cNvPr id="29" name="Text 27"/>
          <p:cNvSpPr/>
          <p:nvPr/>
        </p:nvSpPr>
        <p:spPr>
          <a:xfrm>
            <a:off x="9363456" y="2926080"/>
            <a:ext cx="2176272" cy="164592"/>
          </a:xfrm>
          <a:prstGeom prst="rect">
            <a:avLst/>
          </a:prstGeom>
          <a:noFill/>
          <a:ln/>
        </p:spPr>
        <p:txBody>
          <a:bodyPr wrap="square" lIns="0" tIns="0" rIns="0" bIns="0" rtlCol="0" anchor="ctr"/>
          <a:lstStyle/>
          <a:p>
            <a:pPr indent="0" marL="0">
              <a:buNone/>
            </a:pPr>
            <a:r>
              <a:rPr lang="en-US" sz="850" b="1" dirty="0">
                <a:solidFill>
                  <a:srgbClr val="E51938"/>
                </a:solidFill>
                <a:latin typeface="Aptos" pitchFamily="34" charset="0"/>
                <a:ea typeface="Aptos" pitchFamily="34" charset="-122"/>
                <a:cs typeface="Aptos" pitchFamily="34" charset="-120"/>
              </a:rPr>
              <a:t>MOVE 4</a:t>
            </a:r>
            <a:endParaRPr lang="en-US" sz="850" dirty="0"/>
          </a:p>
        </p:txBody>
      </p:sp>
      <p:sp>
        <p:nvSpPr>
          <p:cNvPr id="30" name="Text 28"/>
          <p:cNvSpPr/>
          <p:nvPr/>
        </p:nvSpPr>
        <p:spPr>
          <a:xfrm>
            <a:off x="9363456" y="3200400"/>
            <a:ext cx="2176272" cy="411480"/>
          </a:xfrm>
          <a:prstGeom prst="rect">
            <a:avLst/>
          </a:prstGeom>
          <a:noFill/>
          <a:ln/>
        </p:spPr>
        <p:txBody>
          <a:bodyPr wrap="square" lIns="0" tIns="0" rIns="0" bIns="0" rtlCol="0" anchor="ctr">
            <a:normAutofit/>
          </a:bodyPr>
          <a:lstStyle/>
          <a:p>
            <a:pPr indent="0" marL="0">
              <a:buNone/>
            </a:pPr>
            <a:r>
              <a:rPr lang="en-US" sz="1800" b="1" dirty="0">
                <a:solidFill>
                  <a:srgbClr val="001D34"/>
                </a:solidFill>
                <a:latin typeface="Aptos Display" pitchFamily="34" charset="0"/>
                <a:ea typeface="Aptos Display" pitchFamily="34" charset="-122"/>
                <a:cs typeface="Aptos Display" pitchFamily="34" charset="-120"/>
              </a:rPr>
              <a:t>Decide</a:t>
            </a:r>
            <a:endParaRPr lang="en-US" sz="1800" dirty="0"/>
          </a:p>
        </p:txBody>
      </p:sp>
      <p:sp>
        <p:nvSpPr>
          <p:cNvPr id="31" name="Text 29"/>
          <p:cNvSpPr/>
          <p:nvPr/>
        </p:nvSpPr>
        <p:spPr>
          <a:xfrm>
            <a:off x="9363456" y="3694176"/>
            <a:ext cx="2176272" cy="1335024"/>
          </a:xfrm>
          <a:prstGeom prst="rect">
            <a:avLst/>
          </a:prstGeom>
          <a:noFill/>
          <a:ln/>
        </p:spPr>
        <p:txBody>
          <a:bodyPr wrap="square" lIns="0" tIns="0" rIns="0" bIns="0" rtlCol="0" anchor="t">
            <a:normAutofit/>
          </a:bodyPr>
          <a:lstStyle/>
          <a:p>
            <a:pPr indent="0" marL="0">
              <a:buNone/>
            </a:pPr>
            <a:r>
              <a:rPr lang="en-US" sz="1200" dirty="0">
                <a:solidFill>
                  <a:srgbClr val="59636B"/>
                </a:solidFill>
                <a:latin typeface="Aptos" pitchFamily="34" charset="0"/>
                <a:ea typeface="Aptos" pitchFamily="34" charset="-122"/>
                <a:cs typeface="Aptos" pitchFamily="34" charset="-120"/>
              </a:rPr>
              <a:t>Name one next proof, owner, measure, required information, and review date.</a:t>
            </a:r>
            <a:endParaRPr lang="en-US" sz="1200" dirty="0"/>
          </a:p>
        </p:txBody>
      </p:sp>
      <p:sp>
        <p:nvSpPr>
          <p:cNvPr id="32" name="Shape 30"/>
          <p:cNvSpPr/>
          <p:nvPr/>
        </p:nvSpPr>
        <p:spPr>
          <a:xfrm>
            <a:off x="621792" y="5522976"/>
            <a:ext cx="10972800" cy="493776"/>
          </a:xfrm>
          <a:prstGeom prst="rect">
            <a:avLst/>
          </a:prstGeom>
          <a:solidFill>
            <a:srgbClr val="001D34"/>
          </a:solidFill>
          <a:ln w="12700">
            <a:solidFill>
              <a:srgbClr val="001D34"/>
            </a:solidFill>
            <a:prstDash val="solid"/>
          </a:ln>
        </p:spPr>
      </p:sp>
      <p:sp>
        <p:nvSpPr>
          <p:cNvPr id="33" name="Text 31"/>
          <p:cNvSpPr/>
          <p:nvPr/>
        </p:nvSpPr>
        <p:spPr>
          <a:xfrm>
            <a:off x="868680" y="5660136"/>
            <a:ext cx="10469880" cy="201168"/>
          </a:xfrm>
          <a:prstGeom prst="rect">
            <a:avLst/>
          </a:prstGeom>
          <a:noFill/>
          <a:ln/>
        </p:spPr>
        <p:txBody>
          <a:bodyPr wrap="square" lIns="0" tIns="0" rIns="0" bIns="0" rtlCol="0" anchor="ctr"/>
          <a:lstStyle/>
          <a:p>
            <a:pPr algn="ctr" indent="0" marL="0">
              <a:buNone/>
            </a:pPr>
            <a:r>
              <a:rPr lang="en-US" sz="1600" b="1" dirty="0">
                <a:solidFill>
                  <a:srgbClr val="FFFFFF"/>
                </a:solidFill>
                <a:latin typeface="Aptos Display" pitchFamily="34" charset="0"/>
                <a:ea typeface="Aptos Display" pitchFamily="34" charset="-122"/>
                <a:cs typeface="Aptos Display" pitchFamily="34" charset="-120"/>
              </a:rPr>
              <a:t>Meeting outcome: one shared priority and one accountable next move.</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4EF"/>
        </a:solidFill>
      </p:bgPr>
    </p:bg>
    <p:spTree>
      <p:nvGrpSpPr>
        <p:cNvPr id="1" name=""/>
        <p:cNvGrpSpPr/>
        <p:nvPr/>
      </p:nvGrpSpPr>
      <p:grpSpPr>
        <a:xfrm>
          <a:off x="0" y="0"/>
          <a:ext cx="0" cy="0"/>
          <a:chOff x="0" y="0"/>
          <a:chExt cx="0" cy="0"/>
        </a:xfrm>
      </p:grpSpPr>
      <p:sp>
        <p:nvSpPr>
          <p:cNvPr id="2" name="Text 0"/>
          <p:cNvSpPr/>
          <p:nvPr/>
        </p:nvSpPr>
        <p:spPr>
          <a:xfrm>
            <a:off x="548640" y="384048"/>
            <a:ext cx="5029200" cy="219456"/>
          </a:xfrm>
          <a:prstGeom prst="rect">
            <a:avLst/>
          </a:prstGeom>
          <a:noFill/>
          <a:ln/>
        </p:spPr>
        <p:txBody>
          <a:bodyPr wrap="square" lIns="0" tIns="0" rIns="0" bIns="0" rtlCol="0" anchor="ctr"/>
          <a:lstStyle/>
          <a:p>
            <a:pPr indent="0" marL="0">
              <a:buNone/>
            </a:pPr>
            <a:r>
              <a:rPr lang="en-US" sz="1000" b="1" dirty="0">
                <a:solidFill>
                  <a:srgbClr val="E51938"/>
                </a:solidFill>
                <a:latin typeface="Aptos" pitchFamily="34" charset="0"/>
                <a:ea typeface="Aptos" pitchFamily="34" charset="-122"/>
                <a:cs typeface="Aptos" pitchFamily="34" charset="-120"/>
              </a:rPr>
              <a:t>START WITH HAWORTH</a:t>
            </a:r>
            <a:endParaRPr lang="en-US" sz="1000" dirty="0"/>
          </a:p>
        </p:txBody>
      </p:sp>
      <p:sp>
        <p:nvSpPr>
          <p:cNvPr id="3" name="Text 1"/>
          <p:cNvSpPr/>
          <p:nvPr/>
        </p:nvSpPr>
        <p:spPr>
          <a:xfrm>
            <a:off x="548640" y="713232"/>
            <a:ext cx="10972800" cy="585216"/>
          </a:xfrm>
          <a:prstGeom prst="rect">
            <a:avLst/>
          </a:prstGeom>
          <a:noFill/>
          <a:ln/>
        </p:spPr>
        <p:txBody>
          <a:bodyPr wrap="square" lIns="0" tIns="0" rIns="0" bIns="0" rtlCol="0" anchor="ctr">
            <a:normAutofit/>
          </a:bodyPr>
          <a:lstStyle/>
          <a:p>
            <a:pPr indent="0" marL="0">
              <a:buNone/>
            </a:pPr>
            <a:r>
              <a:rPr lang="en-US" sz="2800" b="1" dirty="0">
                <a:solidFill>
                  <a:srgbClr val="001D34"/>
                </a:solidFill>
                <a:latin typeface="Aptos Display" pitchFamily="34" charset="0"/>
                <a:ea typeface="Aptos Display" pitchFamily="34" charset="-122"/>
                <a:cs typeface="Aptos Display" pitchFamily="34" charset="-120"/>
              </a:rPr>
              <a:t>What changed, and where is the friction now?</a:t>
            </a:r>
            <a:endParaRPr lang="en-US" sz="2800" dirty="0"/>
          </a:p>
        </p:txBody>
      </p:sp>
      <p:sp>
        <p:nvSpPr>
          <p:cNvPr id="4" name="Text 2"/>
          <p:cNvSpPr/>
          <p:nvPr/>
        </p:nvSpPr>
        <p:spPr>
          <a:xfrm>
            <a:off x="548640" y="1371600"/>
            <a:ext cx="10789920" cy="402336"/>
          </a:xfrm>
          <a:prstGeom prst="rect">
            <a:avLst/>
          </a:prstGeom>
          <a:noFill/>
          <a:ln/>
        </p:spPr>
        <p:txBody>
          <a:bodyPr wrap="square" lIns="0" tIns="0" rIns="0" bIns="0" rtlCol="0" anchor="ctr">
            <a:normAutofit/>
          </a:bodyPr>
          <a:lstStyle/>
          <a:p>
            <a:pPr indent="0" marL="0">
              <a:buNone/>
            </a:pPr>
            <a:r>
              <a:rPr lang="en-US" sz="1450" dirty="0">
                <a:solidFill>
                  <a:srgbClr val="59636B"/>
                </a:solidFill>
                <a:latin typeface="Aptos" pitchFamily="34" charset="0"/>
                <a:ea typeface="Aptos" pitchFamily="34" charset="-122"/>
                <a:cs typeface="Aptos" pitchFamily="34" charset="-120"/>
              </a:rPr>
              <a:t>Use these prompts selectively. Let the customer determine where the session goes deeper.</a:t>
            </a:r>
            <a:endParaRPr lang="en-US" sz="1450" dirty="0"/>
          </a:p>
        </p:txBody>
      </p:sp>
      <p:sp>
        <p:nvSpPr>
          <p:cNvPr id="5" name="Text 3"/>
          <p:cNvSpPr/>
          <p:nvPr/>
        </p:nvSpPr>
        <p:spPr>
          <a:xfrm>
            <a:off x="502920" y="6510528"/>
            <a:ext cx="10241280" cy="182880"/>
          </a:xfrm>
          <a:prstGeom prst="rect">
            <a:avLst/>
          </a:prstGeom>
          <a:noFill/>
          <a:ln/>
        </p:spPr>
        <p:txBody>
          <a:bodyPr wrap="square" lIns="0" tIns="0" rIns="0" bIns="0" rtlCol="0" anchor="ctr"/>
          <a:lstStyle/>
          <a:p>
            <a:pPr indent="0" marL="0">
              <a:buNone/>
            </a:pPr>
            <a:r>
              <a:rPr lang="en-US" sz="850" dirty="0">
                <a:solidFill>
                  <a:srgbClr val="59636B"/>
                </a:solidFill>
                <a:latin typeface="Aptos" pitchFamily="34" charset="0"/>
                <a:ea typeface="Aptos" pitchFamily="34" charset="-122"/>
                <a:cs typeface="Aptos" pitchFamily="34" charset="-120"/>
              </a:rPr>
              <a:t>Haworth + Microsoft | Monthly working session | Customer discussion</a:t>
            </a:r>
            <a:endParaRPr lang="en-US" sz="850" dirty="0"/>
          </a:p>
        </p:txBody>
      </p:sp>
      <p:sp>
        <p:nvSpPr>
          <p:cNvPr id="6" name="Text 4"/>
          <p:cNvSpPr/>
          <p:nvPr/>
        </p:nvSpPr>
        <p:spPr>
          <a:xfrm>
            <a:off x="11155680" y="6473952"/>
            <a:ext cx="502920" cy="201168"/>
          </a:xfrm>
          <a:prstGeom prst="rect">
            <a:avLst/>
          </a:prstGeom>
          <a:noFill/>
          <a:ln/>
        </p:spPr>
        <p:txBody>
          <a:bodyPr wrap="square" lIns="0" tIns="0" rIns="0" bIns="0" rtlCol="0" anchor="ctr"/>
          <a:lstStyle/>
          <a:p>
            <a:pPr algn="r" indent="0" marL="0">
              <a:buNone/>
            </a:pPr>
            <a:r>
              <a:rPr lang="en-US" sz="900" dirty="0">
                <a:solidFill>
                  <a:srgbClr val="1D252C"/>
                </a:solidFill>
                <a:latin typeface="Aptos" pitchFamily="34" charset="0"/>
                <a:ea typeface="Aptos" pitchFamily="34" charset="-122"/>
                <a:cs typeface="Aptos" pitchFamily="34" charset="-120"/>
              </a:rPr>
              <a:t>3</a:t>
            </a:r>
            <a:endParaRPr lang="en-US" sz="900" dirty="0"/>
          </a:p>
        </p:txBody>
      </p:sp>
      <p:sp>
        <p:nvSpPr>
          <p:cNvPr id="7" name="Shape 5"/>
          <p:cNvSpPr/>
          <p:nvPr/>
        </p:nvSpPr>
        <p:spPr>
          <a:xfrm>
            <a:off x="621792" y="1874520"/>
            <a:ext cx="5321808" cy="1508760"/>
          </a:xfrm>
          <a:prstGeom prst="rect">
            <a:avLst/>
          </a:prstGeom>
          <a:solidFill>
            <a:srgbClr val="FFFFFF"/>
          </a:solidFill>
          <a:ln w="12700">
            <a:solidFill>
              <a:srgbClr val="001D34"/>
            </a:solidFill>
            <a:prstDash val="solid"/>
          </a:ln>
        </p:spPr>
      </p:sp>
      <p:sp>
        <p:nvSpPr>
          <p:cNvPr id="8" name="Text 6"/>
          <p:cNvSpPr/>
          <p:nvPr/>
        </p:nvSpPr>
        <p:spPr>
          <a:xfrm>
            <a:off x="804672" y="2039112"/>
            <a:ext cx="4956048" cy="164592"/>
          </a:xfrm>
          <a:prstGeom prst="rect">
            <a:avLst/>
          </a:prstGeom>
          <a:noFill/>
          <a:ln/>
        </p:spPr>
        <p:txBody>
          <a:bodyPr wrap="square" lIns="0" tIns="0" rIns="0" bIns="0" rtlCol="0" anchor="ctr"/>
          <a:lstStyle/>
          <a:p>
            <a:pPr indent="0" marL="0">
              <a:buNone/>
            </a:pPr>
            <a:r>
              <a:rPr lang="en-US" sz="850" b="1" dirty="0">
                <a:solidFill>
                  <a:srgbClr val="E51938"/>
                </a:solidFill>
                <a:latin typeface="Aptos" pitchFamily="34" charset="0"/>
                <a:ea typeface="Aptos" pitchFamily="34" charset="-122"/>
                <a:cs typeface="Aptos" pitchFamily="34" charset="-120"/>
              </a:rPr>
              <a:t>OUTCOME</a:t>
            </a:r>
            <a:endParaRPr lang="en-US" sz="850" dirty="0"/>
          </a:p>
        </p:txBody>
      </p:sp>
      <p:sp>
        <p:nvSpPr>
          <p:cNvPr id="9" name="Text 7"/>
          <p:cNvSpPr/>
          <p:nvPr/>
        </p:nvSpPr>
        <p:spPr>
          <a:xfrm>
            <a:off x="804672" y="2313432"/>
            <a:ext cx="4956048" cy="411480"/>
          </a:xfrm>
          <a:prstGeom prst="rect">
            <a:avLst/>
          </a:prstGeom>
          <a:noFill/>
          <a:ln/>
        </p:spPr>
        <p:txBody>
          <a:bodyPr wrap="square" lIns="0" tIns="0" rIns="0" bIns="0" rtlCol="0" anchor="ctr">
            <a:normAutofit/>
          </a:bodyPr>
          <a:lstStyle/>
          <a:p>
            <a:pPr indent="0" marL="0">
              <a:buNone/>
            </a:pPr>
            <a:r>
              <a:rPr lang="en-US" sz="2000" b="1" dirty="0">
                <a:solidFill>
                  <a:srgbClr val="001D34"/>
                </a:solidFill>
                <a:latin typeface="Aptos Display" pitchFamily="34" charset="0"/>
                <a:ea typeface="Aptos Display" pitchFamily="34" charset="-122"/>
                <a:cs typeface="Aptos Display" pitchFamily="34" charset="-120"/>
              </a:rPr>
              <a:t>Business priorities</a:t>
            </a:r>
            <a:endParaRPr lang="en-US" sz="2000" dirty="0"/>
          </a:p>
        </p:txBody>
      </p:sp>
      <p:sp>
        <p:nvSpPr>
          <p:cNvPr id="10" name="Text 8"/>
          <p:cNvSpPr/>
          <p:nvPr/>
        </p:nvSpPr>
        <p:spPr>
          <a:xfrm>
            <a:off x="804672" y="2807208"/>
            <a:ext cx="4956048" cy="411480"/>
          </a:xfrm>
          <a:prstGeom prst="rect">
            <a:avLst/>
          </a:prstGeom>
          <a:noFill/>
          <a:ln/>
        </p:spPr>
        <p:txBody>
          <a:bodyPr wrap="square" lIns="0" tIns="0" rIns="0" bIns="0" rtlCol="0" anchor="t">
            <a:normAutofit/>
          </a:bodyPr>
          <a:lstStyle/>
          <a:p>
            <a:pPr indent="0" marL="0">
              <a:buNone/>
            </a:pPr>
            <a:r>
              <a:rPr lang="en-US" sz="1400" dirty="0">
                <a:solidFill>
                  <a:srgbClr val="59636B"/>
                </a:solidFill>
                <a:latin typeface="Aptos" pitchFamily="34" charset="0"/>
                <a:ea typeface="Aptos" pitchFamily="34" charset="-122"/>
                <a:cs typeface="Aptos" pitchFamily="34" charset="-120"/>
              </a:rPr>
              <a:t>What outcome matters most before our next monthly conversation? What changed in timing, sponsorship, or urgency?</a:t>
            </a:r>
            <a:endParaRPr lang="en-US" sz="1400" dirty="0"/>
          </a:p>
        </p:txBody>
      </p:sp>
      <p:sp>
        <p:nvSpPr>
          <p:cNvPr id="11" name="Shape 9"/>
          <p:cNvSpPr/>
          <p:nvPr/>
        </p:nvSpPr>
        <p:spPr>
          <a:xfrm>
            <a:off x="6236208" y="1874520"/>
            <a:ext cx="5321808" cy="1508760"/>
          </a:xfrm>
          <a:prstGeom prst="rect">
            <a:avLst/>
          </a:prstGeom>
          <a:solidFill>
            <a:srgbClr val="FFFFFF"/>
          </a:solidFill>
          <a:ln w="12700">
            <a:solidFill>
              <a:srgbClr val="E51938"/>
            </a:solidFill>
            <a:prstDash val="solid"/>
          </a:ln>
        </p:spPr>
      </p:sp>
      <p:sp>
        <p:nvSpPr>
          <p:cNvPr id="12" name="Text 10"/>
          <p:cNvSpPr/>
          <p:nvPr/>
        </p:nvSpPr>
        <p:spPr>
          <a:xfrm>
            <a:off x="6419088" y="2039112"/>
            <a:ext cx="4956048" cy="164592"/>
          </a:xfrm>
          <a:prstGeom prst="rect">
            <a:avLst/>
          </a:prstGeom>
          <a:noFill/>
          <a:ln/>
        </p:spPr>
        <p:txBody>
          <a:bodyPr wrap="square" lIns="0" tIns="0" rIns="0" bIns="0" rtlCol="0" anchor="ctr"/>
          <a:lstStyle/>
          <a:p>
            <a:pPr indent="0" marL="0">
              <a:buNone/>
            </a:pPr>
            <a:r>
              <a:rPr lang="en-US" sz="850" b="1" dirty="0">
                <a:solidFill>
                  <a:srgbClr val="E51938"/>
                </a:solidFill>
                <a:latin typeface="Aptos" pitchFamily="34" charset="0"/>
                <a:ea typeface="Aptos" pitchFamily="34" charset="-122"/>
                <a:cs typeface="Aptos" pitchFamily="34" charset="-120"/>
              </a:rPr>
              <a:t>PROCESS</a:t>
            </a:r>
            <a:endParaRPr lang="en-US" sz="850" dirty="0"/>
          </a:p>
        </p:txBody>
      </p:sp>
      <p:sp>
        <p:nvSpPr>
          <p:cNvPr id="13" name="Text 11"/>
          <p:cNvSpPr/>
          <p:nvPr/>
        </p:nvSpPr>
        <p:spPr>
          <a:xfrm>
            <a:off x="6419088" y="2313432"/>
            <a:ext cx="4956048" cy="411480"/>
          </a:xfrm>
          <a:prstGeom prst="rect">
            <a:avLst/>
          </a:prstGeom>
          <a:noFill/>
          <a:ln/>
        </p:spPr>
        <p:txBody>
          <a:bodyPr wrap="square" lIns="0" tIns="0" rIns="0" bIns="0" rtlCol="0" anchor="ctr">
            <a:normAutofit/>
          </a:bodyPr>
          <a:lstStyle/>
          <a:p>
            <a:pPr indent="0" marL="0">
              <a:buNone/>
            </a:pPr>
            <a:r>
              <a:rPr lang="en-US" sz="2000" b="1" dirty="0">
                <a:solidFill>
                  <a:srgbClr val="001D34"/>
                </a:solidFill>
                <a:latin typeface="Aptos Display" pitchFamily="34" charset="0"/>
                <a:ea typeface="Aptos Display" pitchFamily="34" charset="-122"/>
                <a:cs typeface="Aptos Display" pitchFamily="34" charset="-120"/>
              </a:rPr>
              <a:t>Seller and service workflow</a:t>
            </a:r>
            <a:endParaRPr lang="en-US" sz="2000" dirty="0"/>
          </a:p>
        </p:txBody>
      </p:sp>
      <p:sp>
        <p:nvSpPr>
          <p:cNvPr id="14" name="Text 12"/>
          <p:cNvSpPr/>
          <p:nvPr/>
        </p:nvSpPr>
        <p:spPr>
          <a:xfrm>
            <a:off x="6419088" y="2807208"/>
            <a:ext cx="4956048" cy="411480"/>
          </a:xfrm>
          <a:prstGeom prst="rect">
            <a:avLst/>
          </a:prstGeom>
          <a:noFill/>
          <a:ln/>
        </p:spPr>
        <p:txBody>
          <a:bodyPr wrap="square" lIns="0" tIns="0" rIns="0" bIns="0" rtlCol="0" anchor="t">
            <a:normAutofit/>
          </a:bodyPr>
          <a:lstStyle/>
          <a:p>
            <a:pPr indent="0" marL="0">
              <a:buNone/>
            </a:pPr>
            <a:r>
              <a:rPr lang="en-US" sz="1400" dirty="0">
                <a:solidFill>
                  <a:srgbClr val="59636B"/>
                </a:solidFill>
                <a:latin typeface="Aptos" pitchFamily="34" charset="0"/>
                <a:ea typeface="Aptos" pitchFamily="34" charset="-122"/>
                <a:cs typeface="Aptos" pitchFamily="34" charset="-120"/>
              </a:rPr>
              <a:t>Where are people re-entering data, switching systems, waiting for context, or losing ownership at a handoff?</a:t>
            </a:r>
            <a:endParaRPr lang="en-US" sz="1400" dirty="0"/>
          </a:p>
        </p:txBody>
      </p:sp>
      <p:sp>
        <p:nvSpPr>
          <p:cNvPr id="15" name="Shape 13"/>
          <p:cNvSpPr/>
          <p:nvPr/>
        </p:nvSpPr>
        <p:spPr>
          <a:xfrm>
            <a:off x="621792" y="3639312"/>
            <a:ext cx="5321808" cy="1508760"/>
          </a:xfrm>
          <a:prstGeom prst="rect">
            <a:avLst/>
          </a:prstGeom>
          <a:solidFill>
            <a:srgbClr val="FFFFFF"/>
          </a:solidFill>
          <a:ln w="12700">
            <a:solidFill>
              <a:srgbClr val="001D34"/>
            </a:solidFill>
            <a:prstDash val="solid"/>
          </a:ln>
        </p:spPr>
      </p:sp>
      <p:sp>
        <p:nvSpPr>
          <p:cNvPr id="16" name="Text 14"/>
          <p:cNvSpPr/>
          <p:nvPr/>
        </p:nvSpPr>
        <p:spPr>
          <a:xfrm>
            <a:off x="804672" y="3803904"/>
            <a:ext cx="4956048" cy="164592"/>
          </a:xfrm>
          <a:prstGeom prst="rect">
            <a:avLst/>
          </a:prstGeom>
          <a:noFill/>
          <a:ln/>
        </p:spPr>
        <p:txBody>
          <a:bodyPr wrap="square" lIns="0" tIns="0" rIns="0" bIns="0" rtlCol="0" anchor="ctr"/>
          <a:lstStyle/>
          <a:p>
            <a:pPr indent="0" marL="0">
              <a:buNone/>
            </a:pPr>
            <a:r>
              <a:rPr lang="en-US" sz="850" b="1" dirty="0">
                <a:solidFill>
                  <a:srgbClr val="E51938"/>
                </a:solidFill>
                <a:latin typeface="Aptos" pitchFamily="34" charset="0"/>
                <a:ea typeface="Aptos" pitchFamily="34" charset="-122"/>
                <a:cs typeface="Aptos" pitchFamily="34" charset="-120"/>
              </a:rPr>
              <a:t>FOUNDATION</a:t>
            </a:r>
            <a:endParaRPr lang="en-US" sz="850" dirty="0"/>
          </a:p>
        </p:txBody>
      </p:sp>
      <p:sp>
        <p:nvSpPr>
          <p:cNvPr id="17" name="Text 15"/>
          <p:cNvSpPr/>
          <p:nvPr/>
        </p:nvSpPr>
        <p:spPr>
          <a:xfrm>
            <a:off x="804672" y="4078224"/>
            <a:ext cx="4956048" cy="411480"/>
          </a:xfrm>
          <a:prstGeom prst="rect">
            <a:avLst/>
          </a:prstGeom>
          <a:noFill/>
          <a:ln/>
        </p:spPr>
        <p:txBody>
          <a:bodyPr wrap="square" lIns="0" tIns="0" rIns="0" bIns="0" rtlCol="0" anchor="ctr">
            <a:normAutofit/>
          </a:bodyPr>
          <a:lstStyle/>
          <a:p>
            <a:pPr indent="0" marL="0">
              <a:buNone/>
            </a:pPr>
            <a:r>
              <a:rPr lang="en-US" sz="2000" b="1" dirty="0">
                <a:solidFill>
                  <a:srgbClr val="001D34"/>
                </a:solidFill>
                <a:latin typeface="Aptos Display" pitchFamily="34" charset="0"/>
                <a:ea typeface="Aptos Display" pitchFamily="34" charset="-122"/>
                <a:cs typeface="Aptos Display" pitchFamily="34" charset="-120"/>
              </a:rPr>
              <a:t>Data and platform</a:t>
            </a:r>
            <a:endParaRPr lang="en-US" sz="2000" dirty="0"/>
          </a:p>
        </p:txBody>
      </p:sp>
      <p:sp>
        <p:nvSpPr>
          <p:cNvPr id="18" name="Text 16"/>
          <p:cNvSpPr/>
          <p:nvPr/>
        </p:nvSpPr>
        <p:spPr>
          <a:xfrm>
            <a:off x="804672" y="4572000"/>
            <a:ext cx="4956048" cy="411480"/>
          </a:xfrm>
          <a:prstGeom prst="rect">
            <a:avLst/>
          </a:prstGeom>
          <a:noFill/>
          <a:ln/>
        </p:spPr>
        <p:txBody>
          <a:bodyPr wrap="square" lIns="0" tIns="0" rIns="0" bIns="0" rtlCol="0" anchor="t">
            <a:normAutofit/>
          </a:bodyPr>
          <a:lstStyle/>
          <a:p>
            <a:pPr indent="0" marL="0">
              <a:buNone/>
            </a:pPr>
            <a:r>
              <a:rPr lang="en-US" sz="1400" dirty="0">
                <a:solidFill>
                  <a:srgbClr val="59636B"/>
                </a:solidFill>
                <a:latin typeface="Aptos" pitchFamily="34" charset="0"/>
                <a:ea typeface="Aptos" pitchFamily="34" charset="-122"/>
                <a:cs typeface="Aptos" pitchFamily="34" charset="-120"/>
              </a:rPr>
              <a:t>Which systems hold the facts today? Which connection, dashboard, or governance decision is blocking progress?</a:t>
            </a:r>
            <a:endParaRPr lang="en-US" sz="1400" dirty="0"/>
          </a:p>
        </p:txBody>
      </p:sp>
      <p:sp>
        <p:nvSpPr>
          <p:cNvPr id="19" name="Shape 17"/>
          <p:cNvSpPr/>
          <p:nvPr/>
        </p:nvSpPr>
        <p:spPr>
          <a:xfrm>
            <a:off x="6236208" y="3639312"/>
            <a:ext cx="5321808" cy="1508760"/>
          </a:xfrm>
          <a:prstGeom prst="rect">
            <a:avLst/>
          </a:prstGeom>
          <a:solidFill>
            <a:srgbClr val="FFFFFF"/>
          </a:solidFill>
          <a:ln w="12700">
            <a:solidFill>
              <a:srgbClr val="E51938"/>
            </a:solidFill>
            <a:prstDash val="solid"/>
          </a:ln>
        </p:spPr>
      </p:sp>
      <p:sp>
        <p:nvSpPr>
          <p:cNvPr id="20" name="Text 18"/>
          <p:cNvSpPr/>
          <p:nvPr/>
        </p:nvSpPr>
        <p:spPr>
          <a:xfrm>
            <a:off x="6419088" y="3803904"/>
            <a:ext cx="4956048" cy="164592"/>
          </a:xfrm>
          <a:prstGeom prst="rect">
            <a:avLst/>
          </a:prstGeom>
          <a:noFill/>
          <a:ln/>
        </p:spPr>
        <p:txBody>
          <a:bodyPr wrap="square" lIns="0" tIns="0" rIns="0" bIns="0" rtlCol="0" anchor="ctr"/>
          <a:lstStyle/>
          <a:p>
            <a:pPr indent="0" marL="0">
              <a:buNone/>
            </a:pPr>
            <a:r>
              <a:rPr lang="en-US" sz="850" b="1" dirty="0">
                <a:solidFill>
                  <a:srgbClr val="E51938"/>
                </a:solidFill>
                <a:latin typeface="Aptos" pitchFamily="34" charset="0"/>
                <a:ea typeface="Aptos" pitchFamily="34" charset="-122"/>
                <a:cs typeface="Aptos" pitchFamily="34" charset="-120"/>
              </a:rPr>
              <a:t>CONTROL</a:t>
            </a:r>
            <a:endParaRPr lang="en-US" sz="850" dirty="0"/>
          </a:p>
        </p:txBody>
      </p:sp>
      <p:sp>
        <p:nvSpPr>
          <p:cNvPr id="21" name="Text 19"/>
          <p:cNvSpPr/>
          <p:nvPr/>
        </p:nvSpPr>
        <p:spPr>
          <a:xfrm>
            <a:off x="6419088" y="4078224"/>
            <a:ext cx="4956048" cy="411480"/>
          </a:xfrm>
          <a:prstGeom prst="rect">
            <a:avLst/>
          </a:prstGeom>
          <a:noFill/>
          <a:ln/>
        </p:spPr>
        <p:txBody>
          <a:bodyPr wrap="square" lIns="0" tIns="0" rIns="0" bIns="0" rtlCol="0" anchor="ctr">
            <a:normAutofit/>
          </a:bodyPr>
          <a:lstStyle/>
          <a:p>
            <a:pPr indent="0" marL="0">
              <a:buNone/>
            </a:pPr>
            <a:r>
              <a:rPr lang="en-US" sz="2000" b="1" dirty="0">
                <a:solidFill>
                  <a:srgbClr val="001D34"/>
                </a:solidFill>
                <a:latin typeface="Aptos Display" pitchFamily="34" charset="0"/>
                <a:ea typeface="Aptos Display" pitchFamily="34" charset="-122"/>
                <a:cs typeface="Aptos Display" pitchFamily="34" charset="-120"/>
              </a:rPr>
              <a:t>AI and agents</a:t>
            </a:r>
            <a:endParaRPr lang="en-US" sz="2000" dirty="0"/>
          </a:p>
        </p:txBody>
      </p:sp>
      <p:sp>
        <p:nvSpPr>
          <p:cNvPr id="22" name="Text 20"/>
          <p:cNvSpPr/>
          <p:nvPr/>
        </p:nvSpPr>
        <p:spPr>
          <a:xfrm>
            <a:off x="6419088" y="4572000"/>
            <a:ext cx="4956048" cy="411480"/>
          </a:xfrm>
          <a:prstGeom prst="rect">
            <a:avLst/>
          </a:prstGeom>
          <a:noFill/>
          <a:ln/>
        </p:spPr>
        <p:txBody>
          <a:bodyPr wrap="square" lIns="0" tIns="0" rIns="0" bIns="0" rtlCol="0" anchor="t">
            <a:normAutofit/>
          </a:bodyPr>
          <a:lstStyle/>
          <a:p>
            <a:pPr indent="0" marL="0">
              <a:buNone/>
            </a:pPr>
            <a:r>
              <a:rPr lang="en-US" sz="1400" dirty="0">
                <a:solidFill>
                  <a:srgbClr val="59636B"/>
                </a:solidFill>
                <a:latin typeface="Aptos" pitchFamily="34" charset="0"/>
                <a:ea typeface="Aptos" pitchFamily="34" charset="-122"/>
                <a:cs typeface="Aptos" pitchFamily="34" charset="-120"/>
              </a:rPr>
              <a:t>Which work should be automated, which should be prepared for review, and which decisions must remain human-led?</a:t>
            </a:r>
            <a:endParaRPr lang="en-US" sz="1400" dirty="0"/>
          </a:p>
        </p:txBody>
      </p:sp>
      <p:sp>
        <p:nvSpPr>
          <p:cNvPr id="23" name="Text 21"/>
          <p:cNvSpPr/>
          <p:nvPr/>
        </p:nvSpPr>
        <p:spPr>
          <a:xfrm>
            <a:off x="658368" y="5596128"/>
            <a:ext cx="10789920" cy="274320"/>
          </a:xfrm>
          <a:prstGeom prst="rect">
            <a:avLst/>
          </a:prstGeom>
          <a:noFill/>
          <a:ln/>
        </p:spPr>
        <p:txBody>
          <a:bodyPr wrap="square" lIns="0" tIns="0" rIns="0" bIns="0" rtlCol="0" anchor="ctr"/>
          <a:lstStyle/>
          <a:p>
            <a:pPr algn="ctr" indent="0" marL="0">
              <a:buNone/>
            </a:pPr>
            <a:r>
              <a:rPr lang="en-US" sz="1700" b="1" dirty="0">
                <a:solidFill>
                  <a:srgbClr val="001D34"/>
                </a:solidFill>
                <a:latin typeface="Aptos Display" pitchFamily="34" charset="0"/>
                <a:ea typeface="Aptos Display" pitchFamily="34" charset="-122"/>
                <a:cs typeface="Aptos Display" pitchFamily="34" charset="-120"/>
              </a:rPr>
              <a:t>Listen for a measurable workflow, not a broad technology wishlist.</a:t>
            </a:r>
            <a:endParaRPr lang="en-US" sz="17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4EF"/>
        </a:solidFill>
      </p:bgPr>
    </p:bg>
    <p:spTree>
      <p:nvGrpSpPr>
        <p:cNvPr id="1" name=""/>
        <p:cNvGrpSpPr/>
        <p:nvPr/>
      </p:nvGrpSpPr>
      <p:grpSpPr>
        <a:xfrm>
          <a:off x="0" y="0"/>
          <a:ext cx="0" cy="0"/>
          <a:chOff x="0" y="0"/>
          <a:chExt cx="0" cy="0"/>
        </a:xfrm>
      </p:grpSpPr>
      <p:sp>
        <p:nvSpPr>
          <p:cNvPr id="2" name="Text 0"/>
          <p:cNvSpPr/>
          <p:nvPr/>
        </p:nvSpPr>
        <p:spPr>
          <a:xfrm>
            <a:off x="548640" y="384048"/>
            <a:ext cx="5029200" cy="219456"/>
          </a:xfrm>
          <a:prstGeom prst="rect">
            <a:avLst/>
          </a:prstGeom>
          <a:noFill/>
          <a:ln/>
        </p:spPr>
        <p:txBody>
          <a:bodyPr wrap="square" lIns="0" tIns="0" rIns="0" bIns="0" rtlCol="0" anchor="ctr"/>
          <a:lstStyle/>
          <a:p>
            <a:pPr indent="0" marL="0">
              <a:buNone/>
            </a:pPr>
            <a:r>
              <a:rPr lang="en-US" sz="1000" b="1" dirty="0">
                <a:solidFill>
                  <a:srgbClr val="E51938"/>
                </a:solidFill>
                <a:latin typeface="Aptos" pitchFamily="34" charset="0"/>
                <a:ea typeface="Aptos" pitchFamily="34" charset="-122"/>
                <a:cs typeface="Aptos" pitchFamily="34" charset="-120"/>
              </a:rPr>
              <a:t>A SHARED WORKING MODEL</a:t>
            </a:r>
            <a:endParaRPr lang="en-US" sz="1000" dirty="0"/>
          </a:p>
        </p:txBody>
      </p:sp>
      <p:sp>
        <p:nvSpPr>
          <p:cNvPr id="3" name="Text 1"/>
          <p:cNvSpPr/>
          <p:nvPr/>
        </p:nvSpPr>
        <p:spPr>
          <a:xfrm>
            <a:off x="548640" y="713232"/>
            <a:ext cx="10972800" cy="585216"/>
          </a:xfrm>
          <a:prstGeom prst="rect">
            <a:avLst/>
          </a:prstGeom>
          <a:noFill/>
          <a:ln/>
        </p:spPr>
        <p:txBody>
          <a:bodyPr wrap="square" lIns="0" tIns="0" rIns="0" bIns="0" rtlCol="0" anchor="ctr">
            <a:normAutofit/>
          </a:bodyPr>
          <a:lstStyle/>
          <a:p>
            <a:pPr indent="0" marL="0">
              <a:buNone/>
            </a:pPr>
            <a:r>
              <a:rPr lang="en-US" sz="2800" b="1" dirty="0">
                <a:solidFill>
                  <a:srgbClr val="001D34"/>
                </a:solidFill>
                <a:latin typeface="Aptos Display" pitchFamily="34" charset="0"/>
                <a:ea typeface="Aptos Display" pitchFamily="34" charset="-122"/>
                <a:cs typeface="Aptos Display" pitchFamily="34" charset="-120"/>
              </a:rPr>
              <a:t>One customer lifecycle across Microsoft work surfaces</a:t>
            </a:r>
            <a:endParaRPr lang="en-US" sz="2800" dirty="0"/>
          </a:p>
        </p:txBody>
      </p:sp>
      <p:sp>
        <p:nvSpPr>
          <p:cNvPr id="4" name="Text 2"/>
          <p:cNvSpPr/>
          <p:nvPr/>
        </p:nvSpPr>
        <p:spPr>
          <a:xfrm>
            <a:off x="548640" y="1371600"/>
            <a:ext cx="10789920" cy="402336"/>
          </a:xfrm>
          <a:prstGeom prst="rect">
            <a:avLst/>
          </a:prstGeom>
          <a:noFill/>
          <a:ln/>
        </p:spPr>
        <p:txBody>
          <a:bodyPr wrap="square" lIns="0" tIns="0" rIns="0" bIns="0" rtlCol="0" anchor="ctr">
            <a:normAutofit/>
          </a:bodyPr>
          <a:lstStyle/>
          <a:p>
            <a:pPr indent="0" marL="0">
              <a:buNone/>
            </a:pPr>
            <a:r>
              <a:rPr lang="en-US" sz="1450" dirty="0">
                <a:solidFill>
                  <a:srgbClr val="59636B"/>
                </a:solidFill>
                <a:latin typeface="Aptos" pitchFamily="34" charset="0"/>
                <a:ea typeface="Aptos" pitchFamily="34" charset="-122"/>
                <a:cs typeface="Aptos" pitchFamily="34" charset="-120"/>
              </a:rPr>
              <a:t>Use this as a conversation map, not a claim that every stage is already configured or deployed.</a:t>
            </a:r>
            <a:endParaRPr lang="en-US" sz="1450" dirty="0"/>
          </a:p>
        </p:txBody>
      </p:sp>
      <p:sp>
        <p:nvSpPr>
          <p:cNvPr id="5" name="Text 3"/>
          <p:cNvSpPr/>
          <p:nvPr/>
        </p:nvSpPr>
        <p:spPr>
          <a:xfrm>
            <a:off x="502920" y="6510528"/>
            <a:ext cx="10241280" cy="182880"/>
          </a:xfrm>
          <a:prstGeom prst="rect">
            <a:avLst/>
          </a:prstGeom>
          <a:noFill/>
          <a:ln/>
        </p:spPr>
        <p:txBody>
          <a:bodyPr wrap="square" lIns="0" tIns="0" rIns="0" bIns="0" rtlCol="0" anchor="ctr"/>
          <a:lstStyle/>
          <a:p>
            <a:pPr indent="0" marL="0">
              <a:buNone/>
            </a:pPr>
            <a:r>
              <a:rPr lang="en-US" sz="850" dirty="0">
                <a:solidFill>
                  <a:srgbClr val="59636B"/>
                </a:solidFill>
                <a:latin typeface="Aptos" pitchFamily="34" charset="0"/>
                <a:ea typeface="Aptos" pitchFamily="34" charset="-122"/>
                <a:cs typeface="Aptos" pitchFamily="34" charset="-120"/>
              </a:rPr>
              <a:t>Haworth + Microsoft | Monthly working session | Customer discussion</a:t>
            </a:r>
            <a:endParaRPr lang="en-US" sz="850" dirty="0"/>
          </a:p>
        </p:txBody>
      </p:sp>
      <p:sp>
        <p:nvSpPr>
          <p:cNvPr id="6" name="Text 4"/>
          <p:cNvSpPr/>
          <p:nvPr/>
        </p:nvSpPr>
        <p:spPr>
          <a:xfrm>
            <a:off x="11155680" y="6473952"/>
            <a:ext cx="502920" cy="201168"/>
          </a:xfrm>
          <a:prstGeom prst="rect">
            <a:avLst/>
          </a:prstGeom>
          <a:noFill/>
          <a:ln/>
        </p:spPr>
        <p:txBody>
          <a:bodyPr wrap="square" lIns="0" tIns="0" rIns="0" bIns="0" rtlCol="0" anchor="ctr"/>
          <a:lstStyle/>
          <a:p>
            <a:pPr algn="r" indent="0" marL="0">
              <a:buNone/>
            </a:pPr>
            <a:r>
              <a:rPr lang="en-US" sz="900" dirty="0">
                <a:solidFill>
                  <a:srgbClr val="1D252C"/>
                </a:solidFill>
                <a:latin typeface="Aptos" pitchFamily="34" charset="0"/>
                <a:ea typeface="Aptos" pitchFamily="34" charset="-122"/>
                <a:cs typeface="Aptos" pitchFamily="34" charset="-120"/>
              </a:rPr>
              <a:t>4</a:t>
            </a:r>
            <a:endParaRPr lang="en-US" sz="900" dirty="0"/>
          </a:p>
        </p:txBody>
      </p:sp>
      <p:sp>
        <p:nvSpPr>
          <p:cNvPr id="7" name="Shape 5"/>
          <p:cNvSpPr/>
          <p:nvPr/>
        </p:nvSpPr>
        <p:spPr>
          <a:xfrm>
            <a:off x="9198864" y="329184"/>
            <a:ext cx="2359152" cy="310896"/>
          </a:xfrm>
          <a:prstGeom prst="rect">
            <a:avLst/>
          </a:prstGeom>
          <a:solidFill>
            <a:srgbClr val="E51938"/>
          </a:solidFill>
          <a:ln w="12700">
            <a:solidFill>
              <a:srgbClr val="E51938"/>
            </a:solidFill>
            <a:prstDash val="solid"/>
          </a:ln>
        </p:spPr>
      </p:sp>
      <p:sp>
        <p:nvSpPr>
          <p:cNvPr id="8" name="Text 6"/>
          <p:cNvSpPr/>
          <p:nvPr/>
        </p:nvSpPr>
        <p:spPr>
          <a:xfrm>
            <a:off x="9299448" y="429768"/>
            <a:ext cx="2157984" cy="109728"/>
          </a:xfrm>
          <a:prstGeom prst="rect">
            <a:avLst/>
          </a:prstGeom>
          <a:noFill/>
          <a:ln/>
        </p:spPr>
        <p:txBody>
          <a:bodyPr wrap="square" lIns="0" tIns="0" rIns="0" bIns="0" rtlCol="0" anchor="ctr">
            <a:normAutofit/>
          </a:bodyPr>
          <a:lstStyle/>
          <a:p>
            <a:pPr algn="ctr" indent="0" marL="0">
              <a:buNone/>
            </a:pPr>
            <a:r>
              <a:rPr lang="en-US" sz="760" b="1" dirty="0">
                <a:solidFill>
                  <a:srgbClr val="FFFFFF"/>
                </a:solidFill>
                <a:latin typeface="Aptos" pitchFamily="34" charset="0"/>
                <a:ea typeface="Aptos" pitchFamily="34" charset="-122"/>
                <a:cs typeface="Aptos" pitchFamily="34" charset="-120"/>
              </a:rPr>
              <a:t>CONVERSATION MAP - VALIDATE TOGETHER</a:t>
            </a:r>
            <a:endParaRPr lang="en-US" sz="760" dirty="0"/>
          </a:p>
        </p:txBody>
      </p:sp>
      <p:sp>
        <p:nvSpPr>
          <p:cNvPr id="9" name="Shape 7"/>
          <p:cNvSpPr/>
          <p:nvPr/>
        </p:nvSpPr>
        <p:spPr>
          <a:xfrm>
            <a:off x="594360" y="1901952"/>
            <a:ext cx="1773936" cy="822960"/>
          </a:xfrm>
          <a:prstGeom prst="rect">
            <a:avLst/>
          </a:prstGeom>
          <a:solidFill>
            <a:srgbClr val="F1F2F3"/>
          </a:solidFill>
          <a:ln w="12700">
            <a:solidFill>
              <a:srgbClr val="D4D7DA"/>
            </a:solidFill>
            <a:prstDash val="solid"/>
          </a:ln>
        </p:spPr>
      </p:sp>
      <p:sp>
        <p:nvSpPr>
          <p:cNvPr id="10" name="Text 8"/>
          <p:cNvSpPr/>
          <p:nvPr/>
        </p:nvSpPr>
        <p:spPr>
          <a:xfrm>
            <a:off x="704088" y="2011680"/>
            <a:ext cx="310896" cy="164592"/>
          </a:xfrm>
          <a:prstGeom prst="rect">
            <a:avLst/>
          </a:prstGeom>
          <a:noFill/>
          <a:ln/>
        </p:spPr>
        <p:txBody>
          <a:bodyPr wrap="square" lIns="0" tIns="0" rIns="0" bIns="0" rtlCol="0" anchor="ctr"/>
          <a:lstStyle/>
          <a:p>
            <a:pPr indent="0" marL="0">
              <a:buNone/>
            </a:pPr>
            <a:r>
              <a:rPr lang="en-US" sz="800" b="1" dirty="0">
                <a:solidFill>
                  <a:srgbClr val="E51938"/>
                </a:solidFill>
                <a:latin typeface="Aptos" pitchFamily="34" charset="0"/>
                <a:ea typeface="Aptos" pitchFamily="34" charset="-122"/>
                <a:cs typeface="Aptos" pitchFamily="34" charset="-120"/>
              </a:rPr>
              <a:t>01</a:t>
            </a:r>
            <a:endParaRPr lang="en-US" sz="800" dirty="0"/>
          </a:p>
        </p:txBody>
      </p:sp>
      <p:sp>
        <p:nvSpPr>
          <p:cNvPr id="11" name="Text 9"/>
          <p:cNvSpPr/>
          <p:nvPr/>
        </p:nvSpPr>
        <p:spPr>
          <a:xfrm>
            <a:off x="704088" y="2295144"/>
            <a:ext cx="1554480" cy="219456"/>
          </a:xfrm>
          <a:prstGeom prst="rect">
            <a:avLst/>
          </a:prstGeom>
          <a:noFill/>
          <a:ln/>
        </p:spPr>
        <p:txBody>
          <a:bodyPr wrap="square" lIns="0" tIns="0" rIns="0" bIns="0" rtlCol="0" anchor="ctr"/>
          <a:lstStyle/>
          <a:p>
            <a:pPr indent="0" marL="0">
              <a:buNone/>
            </a:pPr>
            <a:r>
              <a:rPr lang="en-US" sz="1250" b="1" dirty="0">
                <a:solidFill>
                  <a:srgbClr val="1D252C"/>
                </a:solidFill>
                <a:latin typeface="Aptos" pitchFamily="34" charset="0"/>
                <a:ea typeface="Aptos" pitchFamily="34" charset="-122"/>
                <a:cs typeface="Aptos" pitchFamily="34" charset="-120"/>
              </a:rPr>
              <a:t>Lead</a:t>
            </a:r>
            <a:endParaRPr lang="en-US" sz="1250" dirty="0"/>
          </a:p>
        </p:txBody>
      </p:sp>
      <p:sp>
        <p:nvSpPr>
          <p:cNvPr id="12" name="Shape 10"/>
          <p:cNvSpPr/>
          <p:nvPr/>
        </p:nvSpPr>
        <p:spPr>
          <a:xfrm>
            <a:off x="2450592" y="1901952"/>
            <a:ext cx="1773936" cy="822960"/>
          </a:xfrm>
          <a:prstGeom prst="rect">
            <a:avLst/>
          </a:prstGeom>
          <a:solidFill>
            <a:srgbClr val="F1F2F3"/>
          </a:solidFill>
          <a:ln w="12700">
            <a:solidFill>
              <a:srgbClr val="D4D7DA"/>
            </a:solidFill>
            <a:prstDash val="solid"/>
          </a:ln>
        </p:spPr>
      </p:sp>
      <p:sp>
        <p:nvSpPr>
          <p:cNvPr id="13" name="Text 11"/>
          <p:cNvSpPr/>
          <p:nvPr/>
        </p:nvSpPr>
        <p:spPr>
          <a:xfrm>
            <a:off x="2560320" y="2011680"/>
            <a:ext cx="310896" cy="164592"/>
          </a:xfrm>
          <a:prstGeom prst="rect">
            <a:avLst/>
          </a:prstGeom>
          <a:noFill/>
          <a:ln/>
        </p:spPr>
        <p:txBody>
          <a:bodyPr wrap="square" lIns="0" tIns="0" rIns="0" bIns="0" rtlCol="0" anchor="ctr"/>
          <a:lstStyle/>
          <a:p>
            <a:pPr indent="0" marL="0">
              <a:buNone/>
            </a:pPr>
            <a:r>
              <a:rPr lang="en-US" sz="800" b="1" dirty="0">
                <a:solidFill>
                  <a:srgbClr val="E51938"/>
                </a:solidFill>
                <a:latin typeface="Aptos" pitchFamily="34" charset="0"/>
                <a:ea typeface="Aptos" pitchFamily="34" charset="-122"/>
                <a:cs typeface="Aptos" pitchFamily="34" charset="-120"/>
              </a:rPr>
              <a:t>02</a:t>
            </a:r>
            <a:endParaRPr lang="en-US" sz="800" dirty="0"/>
          </a:p>
        </p:txBody>
      </p:sp>
      <p:sp>
        <p:nvSpPr>
          <p:cNvPr id="14" name="Text 12"/>
          <p:cNvSpPr/>
          <p:nvPr/>
        </p:nvSpPr>
        <p:spPr>
          <a:xfrm>
            <a:off x="2560320" y="2295144"/>
            <a:ext cx="1554480" cy="219456"/>
          </a:xfrm>
          <a:prstGeom prst="rect">
            <a:avLst/>
          </a:prstGeom>
          <a:noFill/>
          <a:ln/>
        </p:spPr>
        <p:txBody>
          <a:bodyPr wrap="square" lIns="0" tIns="0" rIns="0" bIns="0" rtlCol="0" anchor="ctr"/>
          <a:lstStyle/>
          <a:p>
            <a:pPr indent="0" marL="0">
              <a:buNone/>
            </a:pPr>
            <a:r>
              <a:rPr lang="en-US" sz="1250" b="1" dirty="0">
                <a:solidFill>
                  <a:srgbClr val="1D252C"/>
                </a:solidFill>
                <a:latin typeface="Aptos" pitchFamily="34" charset="0"/>
                <a:ea typeface="Aptos" pitchFamily="34" charset="-122"/>
                <a:cs typeface="Aptos" pitchFamily="34" charset="-120"/>
              </a:rPr>
              <a:t>Qualify</a:t>
            </a:r>
            <a:endParaRPr lang="en-US" sz="1250" dirty="0"/>
          </a:p>
        </p:txBody>
      </p:sp>
      <p:sp>
        <p:nvSpPr>
          <p:cNvPr id="15" name="Shape 13"/>
          <p:cNvSpPr/>
          <p:nvPr/>
        </p:nvSpPr>
        <p:spPr>
          <a:xfrm>
            <a:off x="4306824" y="1901952"/>
            <a:ext cx="1773936" cy="822960"/>
          </a:xfrm>
          <a:prstGeom prst="rect">
            <a:avLst/>
          </a:prstGeom>
          <a:solidFill>
            <a:srgbClr val="FFFFFF"/>
          </a:solidFill>
          <a:ln w="19050">
            <a:solidFill>
              <a:srgbClr val="E51938"/>
            </a:solidFill>
            <a:prstDash val="solid"/>
          </a:ln>
        </p:spPr>
      </p:sp>
      <p:sp>
        <p:nvSpPr>
          <p:cNvPr id="16" name="Text 14"/>
          <p:cNvSpPr/>
          <p:nvPr/>
        </p:nvSpPr>
        <p:spPr>
          <a:xfrm>
            <a:off x="4416552" y="2011680"/>
            <a:ext cx="310896" cy="164592"/>
          </a:xfrm>
          <a:prstGeom prst="rect">
            <a:avLst/>
          </a:prstGeom>
          <a:noFill/>
          <a:ln/>
        </p:spPr>
        <p:txBody>
          <a:bodyPr wrap="square" lIns="0" tIns="0" rIns="0" bIns="0" rtlCol="0" anchor="ctr"/>
          <a:lstStyle/>
          <a:p>
            <a:pPr indent="0" marL="0">
              <a:buNone/>
            </a:pPr>
            <a:r>
              <a:rPr lang="en-US" sz="800" b="1" dirty="0">
                <a:solidFill>
                  <a:srgbClr val="E51938"/>
                </a:solidFill>
                <a:latin typeface="Aptos" pitchFamily="34" charset="0"/>
                <a:ea typeface="Aptos" pitchFamily="34" charset="-122"/>
                <a:cs typeface="Aptos" pitchFamily="34" charset="-120"/>
              </a:rPr>
              <a:t>03</a:t>
            </a:r>
            <a:endParaRPr lang="en-US" sz="800" dirty="0"/>
          </a:p>
        </p:txBody>
      </p:sp>
      <p:sp>
        <p:nvSpPr>
          <p:cNvPr id="17" name="Text 15"/>
          <p:cNvSpPr/>
          <p:nvPr/>
        </p:nvSpPr>
        <p:spPr>
          <a:xfrm>
            <a:off x="4416552" y="2295144"/>
            <a:ext cx="1554480" cy="219456"/>
          </a:xfrm>
          <a:prstGeom prst="rect">
            <a:avLst/>
          </a:prstGeom>
          <a:noFill/>
          <a:ln/>
        </p:spPr>
        <p:txBody>
          <a:bodyPr wrap="square" lIns="0" tIns="0" rIns="0" bIns="0" rtlCol="0" anchor="ctr"/>
          <a:lstStyle/>
          <a:p>
            <a:pPr indent="0" marL="0">
              <a:buNone/>
            </a:pPr>
            <a:r>
              <a:rPr lang="en-US" sz="1250" b="1" dirty="0">
                <a:solidFill>
                  <a:srgbClr val="1D252C"/>
                </a:solidFill>
                <a:latin typeface="Aptos" pitchFamily="34" charset="0"/>
                <a:ea typeface="Aptos" pitchFamily="34" charset="-122"/>
                <a:cs typeface="Aptos" pitchFamily="34" charset="-120"/>
              </a:rPr>
              <a:t>Develop</a:t>
            </a:r>
            <a:endParaRPr lang="en-US" sz="1250" dirty="0"/>
          </a:p>
        </p:txBody>
      </p:sp>
      <p:sp>
        <p:nvSpPr>
          <p:cNvPr id="18" name="Shape 16"/>
          <p:cNvSpPr/>
          <p:nvPr/>
        </p:nvSpPr>
        <p:spPr>
          <a:xfrm>
            <a:off x="6163056" y="1901952"/>
            <a:ext cx="1773936" cy="822960"/>
          </a:xfrm>
          <a:prstGeom prst="rect">
            <a:avLst/>
          </a:prstGeom>
          <a:solidFill>
            <a:srgbClr val="FFFFFF"/>
          </a:solidFill>
          <a:ln w="19050">
            <a:solidFill>
              <a:srgbClr val="E51938"/>
            </a:solidFill>
            <a:prstDash val="solid"/>
          </a:ln>
        </p:spPr>
      </p:sp>
      <p:sp>
        <p:nvSpPr>
          <p:cNvPr id="19" name="Text 17"/>
          <p:cNvSpPr/>
          <p:nvPr/>
        </p:nvSpPr>
        <p:spPr>
          <a:xfrm>
            <a:off x="6272784" y="2011680"/>
            <a:ext cx="310896" cy="164592"/>
          </a:xfrm>
          <a:prstGeom prst="rect">
            <a:avLst/>
          </a:prstGeom>
          <a:noFill/>
          <a:ln/>
        </p:spPr>
        <p:txBody>
          <a:bodyPr wrap="square" lIns="0" tIns="0" rIns="0" bIns="0" rtlCol="0" anchor="ctr"/>
          <a:lstStyle/>
          <a:p>
            <a:pPr indent="0" marL="0">
              <a:buNone/>
            </a:pPr>
            <a:r>
              <a:rPr lang="en-US" sz="800" b="1" dirty="0">
                <a:solidFill>
                  <a:srgbClr val="E51938"/>
                </a:solidFill>
                <a:latin typeface="Aptos" pitchFamily="34" charset="0"/>
                <a:ea typeface="Aptos" pitchFamily="34" charset="-122"/>
                <a:cs typeface="Aptos" pitchFamily="34" charset="-120"/>
              </a:rPr>
              <a:t>04</a:t>
            </a:r>
            <a:endParaRPr lang="en-US" sz="800" dirty="0"/>
          </a:p>
        </p:txBody>
      </p:sp>
      <p:sp>
        <p:nvSpPr>
          <p:cNvPr id="20" name="Text 18"/>
          <p:cNvSpPr/>
          <p:nvPr/>
        </p:nvSpPr>
        <p:spPr>
          <a:xfrm>
            <a:off x="6272784" y="2295144"/>
            <a:ext cx="1554480" cy="219456"/>
          </a:xfrm>
          <a:prstGeom prst="rect">
            <a:avLst/>
          </a:prstGeom>
          <a:noFill/>
          <a:ln/>
        </p:spPr>
        <p:txBody>
          <a:bodyPr wrap="square" lIns="0" tIns="0" rIns="0" bIns="0" rtlCol="0" anchor="ctr"/>
          <a:lstStyle/>
          <a:p>
            <a:pPr indent="0" marL="0">
              <a:buNone/>
            </a:pPr>
            <a:r>
              <a:rPr lang="en-US" sz="1250" b="1" dirty="0">
                <a:solidFill>
                  <a:srgbClr val="1D252C"/>
                </a:solidFill>
                <a:latin typeface="Aptos" pitchFamily="34" charset="0"/>
                <a:ea typeface="Aptos" pitchFamily="34" charset="-122"/>
                <a:cs typeface="Aptos" pitchFamily="34" charset="-120"/>
              </a:rPr>
              <a:t>Propose</a:t>
            </a:r>
            <a:endParaRPr lang="en-US" sz="1250" dirty="0"/>
          </a:p>
        </p:txBody>
      </p:sp>
      <p:sp>
        <p:nvSpPr>
          <p:cNvPr id="21" name="Shape 19"/>
          <p:cNvSpPr/>
          <p:nvPr/>
        </p:nvSpPr>
        <p:spPr>
          <a:xfrm>
            <a:off x="8019288" y="1901952"/>
            <a:ext cx="1773936" cy="822960"/>
          </a:xfrm>
          <a:prstGeom prst="rect">
            <a:avLst/>
          </a:prstGeom>
          <a:solidFill>
            <a:srgbClr val="FFFFFF"/>
          </a:solidFill>
          <a:ln w="12700">
            <a:solidFill>
              <a:srgbClr val="D4D7DA"/>
            </a:solidFill>
            <a:prstDash val="solid"/>
          </a:ln>
        </p:spPr>
      </p:sp>
      <p:sp>
        <p:nvSpPr>
          <p:cNvPr id="22" name="Text 20"/>
          <p:cNvSpPr/>
          <p:nvPr/>
        </p:nvSpPr>
        <p:spPr>
          <a:xfrm>
            <a:off x="8129016" y="2011680"/>
            <a:ext cx="310896" cy="164592"/>
          </a:xfrm>
          <a:prstGeom prst="rect">
            <a:avLst/>
          </a:prstGeom>
          <a:noFill/>
          <a:ln/>
        </p:spPr>
        <p:txBody>
          <a:bodyPr wrap="square" lIns="0" tIns="0" rIns="0" bIns="0" rtlCol="0" anchor="ctr"/>
          <a:lstStyle/>
          <a:p>
            <a:pPr indent="0" marL="0">
              <a:buNone/>
            </a:pPr>
            <a:r>
              <a:rPr lang="en-US" sz="800" b="1" dirty="0">
                <a:solidFill>
                  <a:srgbClr val="E51938"/>
                </a:solidFill>
                <a:latin typeface="Aptos" pitchFamily="34" charset="0"/>
                <a:ea typeface="Aptos" pitchFamily="34" charset="-122"/>
                <a:cs typeface="Aptos" pitchFamily="34" charset="-120"/>
              </a:rPr>
              <a:t>05</a:t>
            </a:r>
            <a:endParaRPr lang="en-US" sz="800" dirty="0"/>
          </a:p>
        </p:txBody>
      </p:sp>
      <p:sp>
        <p:nvSpPr>
          <p:cNvPr id="23" name="Text 21"/>
          <p:cNvSpPr/>
          <p:nvPr/>
        </p:nvSpPr>
        <p:spPr>
          <a:xfrm>
            <a:off x="8129016" y="2295144"/>
            <a:ext cx="1554480" cy="219456"/>
          </a:xfrm>
          <a:prstGeom prst="rect">
            <a:avLst/>
          </a:prstGeom>
          <a:noFill/>
          <a:ln/>
        </p:spPr>
        <p:txBody>
          <a:bodyPr wrap="square" lIns="0" tIns="0" rIns="0" bIns="0" rtlCol="0" anchor="ctr"/>
          <a:lstStyle/>
          <a:p>
            <a:pPr indent="0" marL="0">
              <a:buNone/>
            </a:pPr>
            <a:r>
              <a:rPr lang="en-US" sz="1250" b="1" dirty="0">
                <a:solidFill>
                  <a:srgbClr val="1D252C"/>
                </a:solidFill>
                <a:latin typeface="Aptos" pitchFamily="34" charset="0"/>
                <a:ea typeface="Aptos" pitchFamily="34" charset="-122"/>
                <a:cs typeface="Aptos" pitchFamily="34" charset="-120"/>
              </a:rPr>
              <a:t>Close</a:t>
            </a:r>
            <a:endParaRPr lang="en-US" sz="1250" dirty="0"/>
          </a:p>
        </p:txBody>
      </p:sp>
      <p:sp>
        <p:nvSpPr>
          <p:cNvPr id="24" name="Shape 22"/>
          <p:cNvSpPr/>
          <p:nvPr/>
        </p:nvSpPr>
        <p:spPr>
          <a:xfrm>
            <a:off x="9875520" y="1901952"/>
            <a:ext cx="1773936" cy="822960"/>
          </a:xfrm>
          <a:prstGeom prst="rect">
            <a:avLst/>
          </a:prstGeom>
          <a:solidFill>
            <a:srgbClr val="FFFFFF"/>
          </a:solidFill>
          <a:ln w="12700">
            <a:solidFill>
              <a:srgbClr val="D4D7DA"/>
            </a:solidFill>
            <a:prstDash val="solid"/>
          </a:ln>
        </p:spPr>
      </p:sp>
      <p:sp>
        <p:nvSpPr>
          <p:cNvPr id="25" name="Text 23"/>
          <p:cNvSpPr/>
          <p:nvPr/>
        </p:nvSpPr>
        <p:spPr>
          <a:xfrm>
            <a:off x="9985248" y="2011680"/>
            <a:ext cx="310896" cy="164592"/>
          </a:xfrm>
          <a:prstGeom prst="rect">
            <a:avLst/>
          </a:prstGeom>
          <a:noFill/>
          <a:ln/>
        </p:spPr>
        <p:txBody>
          <a:bodyPr wrap="square" lIns="0" tIns="0" rIns="0" bIns="0" rtlCol="0" anchor="ctr"/>
          <a:lstStyle/>
          <a:p>
            <a:pPr indent="0" marL="0">
              <a:buNone/>
            </a:pPr>
            <a:r>
              <a:rPr lang="en-US" sz="800" b="1" dirty="0">
                <a:solidFill>
                  <a:srgbClr val="E51938"/>
                </a:solidFill>
                <a:latin typeface="Aptos" pitchFamily="34" charset="0"/>
                <a:ea typeface="Aptos" pitchFamily="34" charset="-122"/>
                <a:cs typeface="Aptos" pitchFamily="34" charset="-120"/>
              </a:rPr>
              <a:t>06</a:t>
            </a:r>
            <a:endParaRPr lang="en-US" sz="800" dirty="0"/>
          </a:p>
        </p:txBody>
      </p:sp>
      <p:sp>
        <p:nvSpPr>
          <p:cNvPr id="26" name="Text 24"/>
          <p:cNvSpPr/>
          <p:nvPr/>
        </p:nvSpPr>
        <p:spPr>
          <a:xfrm>
            <a:off x="9985248" y="2295144"/>
            <a:ext cx="1554480" cy="219456"/>
          </a:xfrm>
          <a:prstGeom prst="rect">
            <a:avLst/>
          </a:prstGeom>
          <a:noFill/>
          <a:ln/>
        </p:spPr>
        <p:txBody>
          <a:bodyPr wrap="square" lIns="0" tIns="0" rIns="0" bIns="0" rtlCol="0" anchor="ctr"/>
          <a:lstStyle/>
          <a:p>
            <a:pPr indent="0" marL="0">
              <a:buNone/>
            </a:pPr>
            <a:r>
              <a:rPr lang="en-US" sz="1250" b="1" dirty="0">
                <a:solidFill>
                  <a:srgbClr val="1D252C"/>
                </a:solidFill>
                <a:latin typeface="Aptos" pitchFamily="34" charset="0"/>
                <a:ea typeface="Aptos" pitchFamily="34" charset="-122"/>
                <a:cs typeface="Aptos" pitchFamily="34" charset="-120"/>
              </a:rPr>
              <a:t>Continue</a:t>
            </a:r>
            <a:endParaRPr lang="en-US" sz="1250" dirty="0"/>
          </a:p>
        </p:txBody>
      </p:sp>
      <p:sp>
        <p:nvSpPr>
          <p:cNvPr id="27" name="Shape 25"/>
          <p:cNvSpPr/>
          <p:nvPr/>
        </p:nvSpPr>
        <p:spPr>
          <a:xfrm>
            <a:off x="621792" y="3063240"/>
            <a:ext cx="1874520" cy="457200"/>
          </a:xfrm>
          <a:prstGeom prst="rect">
            <a:avLst/>
          </a:prstGeom>
          <a:solidFill>
            <a:srgbClr val="001D34"/>
          </a:solidFill>
          <a:ln w="12700">
            <a:solidFill>
              <a:srgbClr val="001D34"/>
            </a:solidFill>
            <a:prstDash val="solid"/>
          </a:ln>
        </p:spPr>
      </p:sp>
      <p:sp>
        <p:nvSpPr>
          <p:cNvPr id="28" name="Text 26"/>
          <p:cNvSpPr/>
          <p:nvPr/>
        </p:nvSpPr>
        <p:spPr>
          <a:xfrm>
            <a:off x="786384" y="3200400"/>
            <a:ext cx="1536192" cy="155448"/>
          </a:xfrm>
          <a:prstGeom prst="rect">
            <a:avLst/>
          </a:prstGeom>
          <a:noFill/>
          <a:ln/>
        </p:spPr>
        <p:txBody>
          <a:bodyPr wrap="square" lIns="0" tIns="0" rIns="0" bIns="0" rtlCol="0" anchor="ctr"/>
          <a:lstStyle/>
          <a:p>
            <a:pPr indent="0" marL="0">
              <a:buNone/>
            </a:pPr>
            <a:r>
              <a:rPr lang="en-US" sz="900" b="1" dirty="0">
                <a:solidFill>
                  <a:srgbClr val="FFFFFF"/>
                </a:solidFill>
                <a:latin typeface="Aptos" pitchFamily="34" charset="0"/>
                <a:ea typeface="Aptos" pitchFamily="34" charset="-122"/>
                <a:cs typeface="Aptos" pitchFamily="34" charset="-120"/>
              </a:rPr>
              <a:t>SELLER</a:t>
            </a:r>
            <a:endParaRPr lang="en-US" sz="900" dirty="0"/>
          </a:p>
        </p:txBody>
      </p:sp>
      <p:sp>
        <p:nvSpPr>
          <p:cNvPr id="29" name="Text 27"/>
          <p:cNvSpPr/>
          <p:nvPr/>
        </p:nvSpPr>
        <p:spPr>
          <a:xfrm>
            <a:off x="2743200" y="3127248"/>
            <a:ext cx="3154680" cy="246888"/>
          </a:xfrm>
          <a:prstGeom prst="rect">
            <a:avLst/>
          </a:prstGeom>
          <a:noFill/>
          <a:ln/>
        </p:spPr>
        <p:txBody>
          <a:bodyPr wrap="square" lIns="0" tIns="0" rIns="0" bIns="0" rtlCol="0" anchor="ctr"/>
          <a:lstStyle/>
          <a:p>
            <a:pPr indent="0" marL="0">
              <a:buNone/>
            </a:pPr>
            <a:r>
              <a:rPr lang="en-US" sz="1550" b="1" dirty="0">
                <a:solidFill>
                  <a:srgbClr val="001D34"/>
                </a:solidFill>
                <a:latin typeface="Aptos Display" pitchFamily="34" charset="0"/>
                <a:ea typeface="Aptos Display" pitchFamily="34" charset="-122"/>
                <a:cs typeface="Aptos Display" pitchFamily="34" charset="-120"/>
              </a:rPr>
              <a:t>Dynamics 365 Sales</a:t>
            </a:r>
            <a:endParaRPr lang="en-US" sz="1550" dirty="0"/>
          </a:p>
        </p:txBody>
      </p:sp>
      <p:sp>
        <p:nvSpPr>
          <p:cNvPr id="30" name="Text 28"/>
          <p:cNvSpPr/>
          <p:nvPr/>
        </p:nvSpPr>
        <p:spPr>
          <a:xfrm>
            <a:off x="5989320" y="3136392"/>
            <a:ext cx="5376672" cy="274320"/>
          </a:xfrm>
          <a:prstGeom prst="rect">
            <a:avLst/>
          </a:prstGeom>
          <a:noFill/>
          <a:ln/>
        </p:spPr>
        <p:txBody>
          <a:bodyPr wrap="square" lIns="0" tIns="0" rIns="0" bIns="0" rtlCol="0" anchor="ctr">
            <a:normAutofit/>
          </a:bodyPr>
          <a:lstStyle/>
          <a:p>
            <a:pPr indent="0" marL="0">
              <a:buNone/>
            </a:pPr>
            <a:r>
              <a:rPr lang="en-US" sz="1120" dirty="0">
                <a:solidFill>
                  <a:srgbClr val="59636B"/>
                </a:solidFill>
                <a:latin typeface="Aptos" pitchFamily="34" charset="0"/>
                <a:ea typeface="Aptos" pitchFamily="34" charset="-122"/>
                <a:cs typeface="Aptos" pitchFamily="34" charset="-120"/>
              </a:rPr>
              <a:t>Lead, qualification, opportunity, products, quote, close</a:t>
            </a:r>
            <a:endParaRPr lang="en-US" sz="1120" dirty="0"/>
          </a:p>
        </p:txBody>
      </p:sp>
      <p:sp>
        <p:nvSpPr>
          <p:cNvPr id="31" name="Shape 29"/>
          <p:cNvSpPr/>
          <p:nvPr/>
        </p:nvSpPr>
        <p:spPr>
          <a:xfrm>
            <a:off x="621792" y="3721608"/>
            <a:ext cx="1874520" cy="457200"/>
          </a:xfrm>
          <a:prstGeom prst="rect">
            <a:avLst/>
          </a:prstGeom>
          <a:solidFill>
            <a:srgbClr val="E51938"/>
          </a:solidFill>
          <a:ln w="12700">
            <a:solidFill>
              <a:srgbClr val="E51938"/>
            </a:solidFill>
            <a:prstDash val="solid"/>
          </a:ln>
        </p:spPr>
      </p:sp>
      <p:sp>
        <p:nvSpPr>
          <p:cNvPr id="32" name="Text 30"/>
          <p:cNvSpPr/>
          <p:nvPr/>
        </p:nvSpPr>
        <p:spPr>
          <a:xfrm>
            <a:off x="786384" y="3858768"/>
            <a:ext cx="1536192" cy="155448"/>
          </a:xfrm>
          <a:prstGeom prst="rect">
            <a:avLst/>
          </a:prstGeom>
          <a:noFill/>
          <a:ln/>
        </p:spPr>
        <p:txBody>
          <a:bodyPr wrap="square" lIns="0" tIns="0" rIns="0" bIns="0" rtlCol="0" anchor="ctr"/>
          <a:lstStyle/>
          <a:p>
            <a:pPr indent="0" marL="0">
              <a:buNone/>
            </a:pPr>
            <a:r>
              <a:rPr lang="en-US" sz="900" b="1" dirty="0">
                <a:solidFill>
                  <a:srgbClr val="FFFFFF"/>
                </a:solidFill>
                <a:latin typeface="Aptos" pitchFamily="34" charset="0"/>
                <a:ea typeface="Aptos" pitchFamily="34" charset="-122"/>
                <a:cs typeface="Aptos" pitchFamily="34" charset="-120"/>
              </a:rPr>
              <a:t>FLOW OF WORK</a:t>
            </a:r>
            <a:endParaRPr lang="en-US" sz="900" dirty="0"/>
          </a:p>
        </p:txBody>
      </p:sp>
      <p:sp>
        <p:nvSpPr>
          <p:cNvPr id="33" name="Text 31"/>
          <p:cNvSpPr/>
          <p:nvPr/>
        </p:nvSpPr>
        <p:spPr>
          <a:xfrm>
            <a:off x="2743200" y="3785616"/>
            <a:ext cx="3154680" cy="246888"/>
          </a:xfrm>
          <a:prstGeom prst="rect">
            <a:avLst/>
          </a:prstGeom>
          <a:noFill/>
          <a:ln/>
        </p:spPr>
        <p:txBody>
          <a:bodyPr wrap="square" lIns="0" tIns="0" rIns="0" bIns="0" rtlCol="0" anchor="ctr"/>
          <a:lstStyle/>
          <a:p>
            <a:pPr indent="0" marL="0">
              <a:buNone/>
            </a:pPr>
            <a:r>
              <a:rPr lang="en-US" sz="1550" b="1" dirty="0">
                <a:solidFill>
                  <a:srgbClr val="001D34"/>
                </a:solidFill>
                <a:latin typeface="Aptos Display" pitchFamily="34" charset="0"/>
                <a:ea typeface="Aptos Display" pitchFamily="34" charset="-122"/>
                <a:cs typeface="Aptos Display" pitchFamily="34" charset="-120"/>
              </a:rPr>
              <a:t>Outlook + Microsoft 365 Copilot</a:t>
            </a:r>
            <a:endParaRPr lang="en-US" sz="1550" dirty="0"/>
          </a:p>
        </p:txBody>
      </p:sp>
      <p:sp>
        <p:nvSpPr>
          <p:cNvPr id="34" name="Text 32"/>
          <p:cNvSpPr/>
          <p:nvPr/>
        </p:nvSpPr>
        <p:spPr>
          <a:xfrm>
            <a:off x="5989320" y="3794760"/>
            <a:ext cx="5376672" cy="274320"/>
          </a:xfrm>
          <a:prstGeom prst="rect">
            <a:avLst/>
          </a:prstGeom>
          <a:noFill/>
          <a:ln/>
        </p:spPr>
        <p:txBody>
          <a:bodyPr wrap="square" lIns="0" tIns="0" rIns="0" bIns="0" rtlCol="0" anchor="ctr">
            <a:normAutofit/>
          </a:bodyPr>
          <a:lstStyle/>
          <a:p>
            <a:pPr indent="0" marL="0">
              <a:buNone/>
            </a:pPr>
            <a:r>
              <a:rPr lang="en-US" sz="1120" dirty="0">
                <a:solidFill>
                  <a:srgbClr val="59636B"/>
                </a:solidFill>
                <a:latin typeface="Aptos" pitchFamily="34" charset="0"/>
                <a:ea typeface="Aptos" pitchFamily="34" charset="-122"/>
                <a:cs typeface="Aptos" pitchFamily="34" charset="-120"/>
              </a:rPr>
              <a:t>Meeting, relationship, research, recommendation, and review context</a:t>
            </a:r>
            <a:endParaRPr lang="en-US" sz="1120" dirty="0"/>
          </a:p>
        </p:txBody>
      </p:sp>
      <p:sp>
        <p:nvSpPr>
          <p:cNvPr id="35" name="Shape 33"/>
          <p:cNvSpPr/>
          <p:nvPr/>
        </p:nvSpPr>
        <p:spPr>
          <a:xfrm>
            <a:off x="621792" y="4379976"/>
            <a:ext cx="1874520" cy="457200"/>
          </a:xfrm>
          <a:prstGeom prst="rect">
            <a:avLst/>
          </a:prstGeom>
          <a:solidFill>
            <a:srgbClr val="001D34"/>
          </a:solidFill>
          <a:ln w="12700">
            <a:solidFill>
              <a:srgbClr val="001D34"/>
            </a:solidFill>
            <a:prstDash val="solid"/>
          </a:ln>
        </p:spPr>
      </p:sp>
      <p:sp>
        <p:nvSpPr>
          <p:cNvPr id="36" name="Text 34"/>
          <p:cNvSpPr/>
          <p:nvPr/>
        </p:nvSpPr>
        <p:spPr>
          <a:xfrm>
            <a:off x="786384" y="4517136"/>
            <a:ext cx="1536192" cy="155448"/>
          </a:xfrm>
          <a:prstGeom prst="rect">
            <a:avLst/>
          </a:prstGeom>
          <a:noFill/>
          <a:ln/>
        </p:spPr>
        <p:txBody>
          <a:bodyPr wrap="square" lIns="0" tIns="0" rIns="0" bIns="0" rtlCol="0" anchor="ctr"/>
          <a:lstStyle/>
          <a:p>
            <a:pPr indent="0" marL="0">
              <a:buNone/>
            </a:pPr>
            <a:r>
              <a:rPr lang="en-US" sz="900" b="1" dirty="0">
                <a:solidFill>
                  <a:srgbClr val="FFFFFF"/>
                </a:solidFill>
                <a:latin typeface="Aptos" pitchFamily="34" charset="0"/>
                <a:ea typeface="Aptos" pitchFamily="34" charset="-122"/>
                <a:cs typeface="Aptos" pitchFamily="34" charset="-120"/>
              </a:rPr>
              <a:t>CUSTOMER WORK</a:t>
            </a:r>
            <a:endParaRPr lang="en-US" sz="900" dirty="0"/>
          </a:p>
        </p:txBody>
      </p:sp>
      <p:sp>
        <p:nvSpPr>
          <p:cNvPr id="37" name="Text 35"/>
          <p:cNvSpPr/>
          <p:nvPr/>
        </p:nvSpPr>
        <p:spPr>
          <a:xfrm>
            <a:off x="2743200" y="4443984"/>
            <a:ext cx="3154680" cy="246888"/>
          </a:xfrm>
          <a:prstGeom prst="rect">
            <a:avLst/>
          </a:prstGeom>
          <a:noFill/>
          <a:ln/>
        </p:spPr>
        <p:txBody>
          <a:bodyPr wrap="square" lIns="0" tIns="0" rIns="0" bIns="0" rtlCol="0" anchor="ctr"/>
          <a:lstStyle/>
          <a:p>
            <a:pPr indent="0" marL="0">
              <a:buNone/>
            </a:pPr>
            <a:r>
              <a:rPr lang="en-US" sz="1550" b="1" dirty="0">
                <a:solidFill>
                  <a:srgbClr val="001D34"/>
                </a:solidFill>
                <a:latin typeface="Aptos Display" pitchFamily="34" charset="0"/>
                <a:ea typeface="Aptos Display" pitchFamily="34" charset="-122"/>
                <a:cs typeface="Aptos Display" pitchFamily="34" charset="-120"/>
              </a:rPr>
              <a:t>Cowork + Word + PowerPoint</a:t>
            </a:r>
            <a:endParaRPr lang="en-US" sz="1550" dirty="0"/>
          </a:p>
        </p:txBody>
      </p:sp>
      <p:sp>
        <p:nvSpPr>
          <p:cNvPr id="38" name="Text 36"/>
          <p:cNvSpPr/>
          <p:nvPr/>
        </p:nvSpPr>
        <p:spPr>
          <a:xfrm>
            <a:off x="5989320" y="4453128"/>
            <a:ext cx="5376672" cy="274320"/>
          </a:xfrm>
          <a:prstGeom prst="rect">
            <a:avLst/>
          </a:prstGeom>
          <a:noFill/>
          <a:ln/>
        </p:spPr>
        <p:txBody>
          <a:bodyPr wrap="square" lIns="0" tIns="0" rIns="0" bIns="0" rtlCol="0" anchor="ctr">
            <a:normAutofit/>
          </a:bodyPr>
          <a:lstStyle/>
          <a:p>
            <a:pPr indent="0" marL="0">
              <a:buNone/>
            </a:pPr>
            <a:r>
              <a:rPr lang="en-US" sz="1120" dirty="0">
                <a:solidFill>
                  <a:srgbClr val="59636B"/>
                </a:solidFill>
                <a:latin typeface="Aptos" pitchFamily="34" charset="0"/>
                <a:ea typeface="Aptos" pitchFamily="34" charset="-122"/>
                <a:cs typeface="Aptos" pitchFamily="34" charset="-120"/>
              </a:rPr>
              <a:t>Grounded private proposal and briefing candidates</a:t>
            </a:r>
            <a:endParaRPr lang="en-US" sz="1120" dirty="0"/>
          </a:p>
        </p:txBody>
      </p:sp>
      <p:sp>
        <p:nvSpPr>
          <p:cNvPr id="39" name="Shape 37"/>
          <p:cNvSpPr/>
          <p:nvPr/>
        </p:nvSpPr>
        <p:spPr>
          <a:xfrm>
            <a:off x="621792" y="5038344"/>
            <a:ext cx="1874520" cy="457200"/>
          </a:xfrm>
          <a:prstGeom prst="rect">
            <a:avLst/>
          </a:prstGeom>
          <a:solidFill>
            <a:srgbClr val="E51938"/>
          </a:solidFill>
          <a:ln w="12700">
            <a:solidFill>
              <a:srgbClr val="E51938"/>
            </a:solidFill>
            <a:prstDash val="solid"/>
          </a:ln>
        </p:spPr>
      </p:sp>
      <p:sp>
        <p:nvSpPr>
          <p:cNvPr id="40" name="Text 38"/>
          <p:cNvSpPr/>
          <p:nvPr/>
        </p:nvSpPr>
        <p:spPr>
          <a:xfrm>
            <a:off x="786384" y="5175504"/>
            <a:ext cx="1536192" cy="155448"/>
          </a:xfrm>
          <a:prstGeom prst="rect">
            <a:avLst/>
          </a:prstGeom>
          <a:noFill/>
          <a:ln/>
        </p:spPr>
        <p:txBody>
          <a:bodyPr wrap="square" lIns="0" tIns="0" rIns="0" bIns="0" rtlCol="0" anchor="ctr"/>
          <a:lstStyle/>
          <a:p>
            <a:pPr indent="0" marL="0">
              <a:buNone/>
            </a:pPr>
            <a:r>
              <a:rPr lang="en-US" sz="900" b="1" dirty="0">
                <a:solidFill>
                  <a:srgbClr val="FFFFFF"/>
                </a:solidFill>
                <a:latin typeface="Aptos" pitchFamily="34" charset="0"/>
                <a:ea typeface="Aptos" pitchFamily="34" charset="-122"/>
                <a:cs typeface="Aptos" pitchFamily="34" charset="-120"/>
              </a:rPr>
              <a:t>CONTINUE</a:t>
            </a:r>
            <a:endParaRPr lang="en-US" sz="900" dirty="0"/>
          </a:p>
        </p:txBody>
      </p:sp>
      <p:sp>
        <p:nvSpPr>
          <p:cNvPr id="41" name="Text 39"/>
          <p:cNvSpPr/>
          <p:nvPr/>
        </p:nvSpPr>
        <p:spPr>
          <a:xfrm>
            <a:off x="2743200" y="5102352"/>
            <a:ext cx="3154680" cy="246888"/>
          </a:xfrm>
          <a:prstGeom prst="rect">
            <a:avLst/>
          </a:prstGeom>
          <a:noFill/>
          <a:ln/>
        </p:spPr>
        <p:txBody>
          <a:bodyPr wrap="square" lIns="0" tIns="0" rIns="0" bIns="0" rtlCol="0" anchor="ctr"/>
          <a:lstStyle/>
          <a:p>
            <a:pPr indent="0" marL="0">
              <a:buNone/>
            </a:pPr>
            <a:r>
              <a:rPr lang="en-US" sz="1550" b="1" dirty="0">
                <a:solidFill>
                  <a:srgbClr val="001D34"/>
                </a:solidFill>
                <a:latin typeface="Aptos Display" pitchFamily="34" charset="0"/>
                <a:ea typeface="Aptos Display" pitchFamily="34" charset="-122"/>
                <a:cs typeface="Aptos Display" pitchFamily="34" charset="-120"/>
              </a:rPr>
              <a:t>Customer Service + Field Service + Planner</a:t>
            </a:r>
            <a:endParaRPr lang="en-US" sz="1550" dirty="0"/>
          </a:p>
        </p:txBody>
      </p:sp>
      <p:sp>
        <p:nvSpPr>
          <p:cNvPr id="42" name="Text 40"/>
          <p:cNvSpPr/>
          <p:nvPr/>
        </p:nvSpPr>
        <p:spPr>
          <a:xfrm>
            <a:off x="5989320" y="5111496"/>
            <a:ext cx="5376672" cy="274320"/>
          </a:xfrm>
          <a:prstGeom prst="rect">
            <a:avLst/>
          </a:prstGeom>
          <a:noFill/>
          <a:ln/>
        </p:spPr>
        <p:txBody>
          <a:bodyPr wrap="square" lIns="0" tIns="0" rIns="0" bIns="0" rtlCol="0" anchor="ctr">
            <a:normAutofit/>
          </a:bodyPr>
          <a:lstStyle/>
          <a:p>
            <a:pPr indent="0" marL="0">
              <a:buNone/>
            </a:pPr>
            <a:r>
              <a:rPr lang="en-US" sz="1120" dirty="0">
                <a:solidFill>
                  <a:srgbClr val="59636B"/>
                </a:solidFill>
                <a:latin typeface="Aptos" pitchFamily="34" charset="0"/>
                <a:ea typeface="Aptos" pitchFamily="34" charset="-122"/>
                <a:cs typeface="Aptos" pitchFamily="34" charset="-120"/>
              </a:rPr>
              <a:t>Case, asset, entitlement, work order, and cross-functional action</a:t>
            </a:r>
            <a:endParaRPr lang="en-US" sz="112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4EF"/>
        </a:solidFill>
      </p:bgPr>
    </p:bg>
    <p:spTree>
      <p:nvGrpSpPr>
        <p:cNvPr id="1" name=""/>
        <p:cNvGrpSpPr/>
        <p:nvPr/>
      </p:nvGrpSpPr>
      <p:grpSpPr>
        <a:xfrm>
          <a:off x="0" y="0"/>
          <a:ext cx="0" cy="0"/>
          <a:chOff x="0" y="0"/>
          <a:chExt cx="0" cy="0"/>
        </a:xfrm>
      </p:grpSpPr>
      <p:sp>
        <p:nvSpPr>
          <p:cNvPr id="2" name="Text 0"/>
          <p:cNvSpPr/>
          <p:nvPr/>
        </p:nvSpPr>
        <p:spPr>
          <a:xfrm>
            <a:off x="548640" y="384048"/>
            <a:ext cx="5029200" cy="219456"/>
          </a:xfrm>
          <a:prstGeom prst="rect">
            <a:avLst/>
          </a:prstGeom>
          <a:noFill/>
          <a:ln/>
        </p:spPr>
        <p:txBody>
          <a:bodyPr wrap="square" lIns="0" tIns="0" rIns="0" bIns="0" rtlCol="0" anchor="ctr"/>
          <a:lstStyle/>
          <a:p>
            <a:pPr indent="0" marL="0">
              <a:buNone/>
            </a:pPr>
            <a:r>
              <a:rPr lang="en-US" sz="1000" b="1" dirty="0">
                <a:solidFill>
                  <a:srgbClr val="E51938"/>
                </a:solidFill>
                <a:latin typeface="Aptos" pitchFamily="34" charset="0"/>
                <a:ea typeface="Aptos" pitchFamily="34" charset="-122"/>
                <a:cs typeface="Aptos" pitchFamily="34" charset="-120"/>
              </a:rPr>
              <a:t>CLOSE THE LOOP</a:t>
            </a:r>
            <a:endParaRPr lang="en-US" sz="1000" dirty="0"/>
          </a:p>
        </p:txBody>
      </p:sp>
      <p:sp>
        <p:nvSpPr>
          <p:cNvPr id="3" name="Text 1"/>
          <p:cNvSpPr/>
          <p:nvPr/>
        </p:nvSpPr>
        <p:spPr>
          <a:xfrm>
            <a:off x="548640" y="713232"/>
            <a:ext cx="10972800" cy="585216"/>
          </a:xfrm>
          <a:prstGeom prst="rect">
            <a:avLst/>
          </a:prstGeom>
          <a:noFill/>
          <a:ln/>
        </p:spPr>
        <p:txBody>
          <a:bodyPr wrap="square" lIns="0" tIns="0" rIns="0" bIns="0" rtlCol="0" anchor="ctr">
            <a:normAutofit/>
          </a:bodyPr>
          <a:lstStyle/>
          <a:p>
            <a:pPr indent="0" marL="0">
              <a:buNone/>
            </a:pPr>
            <a:r>
              <a:rPr lang="en-US" sz="2800" b="1" dirty="0">
                <a:solidFill>
                  <a:srgbClr val="001D34"/>
                </a:solidFill>
                <a:latin typeface="Aptos Display" pitchFamily="34" charset="0"/>
                <a:ea typeface="Aptos Display" pitchFamily="34" charset="-122"/>
                <a:cs typeface="Aptos Display" pitchFamily="34" charset="-120"/>
              </a:rPr>
              <a:t>Choose one bounded next proof</a:t>
            </a:r>
            <a:endParaRPr lang="en-US" sz="2800" dirty="0"/>
          </a:p>
        </p:txBody>
      </p:sp>
      <p:sp>
        <p:nvSpPr>
          <p:cNvPr id="4" name="Text 2"/>
          <p:cNvSpPr/>
          <p:nvPr/>
        </p:nvSpPr>
        <p:spPr>
          <a:xfrm>
            <a:off x="548640" y="1371600"/>
            <a:ext cx="10789920" cy="402336"/>
          </a:xfrm>
          <a:prstGeom prst="rect">
            <a:avLst/>
          </a:prstGeom>
          <a:noFill/>
          <a:ln/>
        </p:spPr>
        <p:txBody>
          <a:bodyPr wrap="square" lIns="0" tIns="0" rIns="0" bIns="0" rtlCol="0" anchor="ctr">
            <a:normAutofit/>
          </a:bodyPr>
          <a:lstStyle/>
          <a:p>
            <a:pPr indent="0" marL="0">
              <a:buNone/>
            </a:pPr>
            <a:r>
              <a:rPr lang="en-US" sz="1450" dirty="0">
                <a:solidFill>
                  <a:srgbClr val="59636B"/>
                </a:solidFill>
                <a:latin typeface="Aptos" pitchFamily="34" charset="0"/>
                <a:ea typeface="Aptos" pitchFamily="34" charset="-122"/>
                <a:cs typeface="Aptos" pitchFamily="34" charset="-120"/>
              </a:rPr>
              <a:t>A useful monthly cadence turns discussion into one measurable, reviewed action.</a:t>
            </a:r>
            <a:endParaRPr lang="en-US" sz="1450" dirty="0"/>
          </a:p>
        </p:txBody>
      </p:sp>
      <p:sp>
        <p:nvSpPr>
          <p:cNvPr id="5" name="Text 3"/>
          <p:cNvSpPr/>
          <p:nvPr/>
        </p:nvSpPr>
        <p:spPr>
          <a:xfrm>
            <a:off x="502920" y="6510528"/>
            <a:ext cx="10241280" cy="182880"/>
          </a:xfrm>
          <a:prstGeom prst="rect">
            <a:avLst/>
          </a:prstGeom>
          <a:noFill/>
          <a:ln/>
        </p:spPr>
        <p:txBody>
          <a:bodyPr wrap="square" lIns="0" tIns="0" rIns="0" bIns="0" rtlCol="0" anchor="ctr"/>
          <a:lstStyle/>
          <a:p>
            <a:pPr indent="0" marL="0">
              <a:buNone/>
            </a:pPr>
            <a:r>
              <a:rPr lang="en-US" sz="850" dirty="0">
                <a:solidFill>
                  <a:srgbClr val="59636B"/>
                </a:solidFill>
                <a:latin typeface="Aptos" pitchFamily="34" charset="0"/>
                <a:ea typeface="Aptos" pitchFamily="34" charset="-122"/>
                <a:cs typeface="Aptos" pitchFamily="34" charset="-120"/>
              </a:rPr>
              <a:t>Haworth + Microsoft | Monthly working session | Customer discussion</a:t>
            </a:r>
            <a:endParaRPr lang="en-US" sz="850" dirty="0"/>
          </a:p>
        </p:txBody>
      </p:sp>
      <p:sp>
        <p:nvSpPr>
          <p:cNvPr id="6" name="Text 4"/>
          <p:cNvSpPr/>
          <p:nvPr/>
        </p:nvSpPr>
        <p:spPr>
          <a:xfrm>
            <a:off x="11155680" y="6473952"/>
            <a:ext cx="502920" cy="201168"/>
          </a:xfrm>
          <a:prstGeom prst="rect">
            <a:avLst/>
          </a:prstGeom>
          <a:noFill/>
          <a:ln/>
        </p:spPr>
        <p:txBody>
          <a:bodyPr wrap="square" lIns="0" tIns="0" rIns="0" bIns="0" rtlCol="0" anchor="ctr"/>
          <a:lstStyle/>
          <a:p>
            <a:pPr algn="r" indent="0" marL="0">
              <a:buNone/>
            </a:pPr>
            <a:r>
              <a:rPr lang="en-US" sz="900" dirty="0">
                <a:solidFill>
                  <a:srgbClr val="1D252C"/>
                </a:solidFill>
                <a:latin typeface="Aptos" pitchFamily="34" charset="0"/>
                <a:ea typeface="Aptos" pitchFamily="34" charset="-122"/>
                <a:cs typeface="Aptos" pitchFamily="34" charset="-120"/>
              </a:rPr>
              <a:t>5</a:t>
            </a:r>
            <a:endParaRPr lang="en-US" sz="900" dirty="0"/>
          </a:p>
        </p:txBody>
      </p:sp>
      <p:sp>
        <p:nvSpPr>
          <p:cNvPr id="7" name="Shape 5"/>
          <p:cNvSpPr/>
          <p:nvPr/>
        </p:nvSpPr>
        <p:spPr>
          <a:xfrm>
            <a:off x="621792" y="1874520"/>
            <a:ext cx="3493008" cy="2395728"/>
          </a:xfrm>
          <a:prstGeom prst="rect">
            <a:avLst/>
          </a:prstGeom>
          <a:solidFill>
            <a:srgbClr val="FFFFFF"/>
          </a:solidFill>
          <a:ln w="12700">
            <a:solidFill>
              <a:srgbClr val="E51938"/>
            </a:solidFill>
            <a:prstDash val="solid"/>
          </a:ln>
        </p:spPr>
      </p:sp>
      <p:sp>
        <p:nvSpPr>
          <p:cNvPr id="8" name="Text 6"/>
          <p:cNvSpPr/>
          <p:nvPr/>
        </p:nvSpPr>
        <p:spPr>
          <a:xfrm>
            <a:off x="804672" y="2039112"/>
            <a:ext cx="3127248" cy="164592"/>
          </a:xfrm>
          <a:prstGeom prst="rect">
            <a:avLst/>
          </a:prstGeom>
          <a:noFill/>
          <a:ln/>
        </p:spPr>
        <p:txBody>
          <a:bodyPr wrap="square" lIns="0" tIns="0" rIns="0" bIns="0" rtlCol="0" anchor="ctr"/>
          <a:lstStyle/>
          <a:p>
            <a:pPr indent="0" marL="0">
              <a:buNone/>
            </a:pPr>
            <a:r>
              <a:rPr lang="en-US" sz="850" b="1" dirty="0">
                <a:solidFill>
                  <a:srgbClr val="E51938"/>
                </a:solidFill>
                <a:latin typeface="Aptos" pitchFamily="34" charset="0"/>
                <a:ea typeface="Aptos" pitchFamily="34" charset="-122"/>
                <a:cs typeface="Aptos" pitchFamily="34" charset="-120"/>
              </a:rPr>
              <a:t>OPTION 1</a:t>
            </a:r>
            <a:endParaRPr lang="en-US" sz="850" dirty="0"/>
          </a:p>
        </p:txBody>
      </p:sp>
      <p:sp>
        <p:nvSpPr>
          <p:cNvPr id="9" name="Text 7"/>
          <p:cNvSpPr/>
          <p:nvPr/>
        </p:nvSpPr>
        <p:spPr>
          <a:xfrm>
            <a:off x="804672" y="2313432"/>
            <a:ext cx="3127248" cy="411480"/>
          </a:xfrm>
          <a:prstGeom prst="rect">
            <a:avLst/>
          </a:prstGeom>
          <a:noFill/>
          <a:ln/>
        </p:spPr>
        <p:txBody>
          <a:bodyPr wrap="square" lIns="0" tIns="0" rIns="0" bIns="0" rtlCol="0" anchor="ctr">
            <a:normAutofit/>
          </a:bodyPr>
          <a:lstStyle/>
          <a:p>
            <a:pPr indent="0" marL="0">
              <a:buNone/>
            </a:pPr>
            <a:r>
              <a:rPr lang="en-US" sz="1900" b="1" dirty="0">
                <a:solidFill>
                  <a:srgbClr val="001D34"/>
                </a:solidFill>
                <a:latin typeface="Aptos Display" pitchFamily="34" charset="0"/>
                <a:ea typeface="Aptos Display" pitchFamily="34" charset="-122"/>
                <a:cs typeface="Aptos Display" pitchFamily="34" charset="-120"/>
              </a:rPr>
              <a:t>Lead qualification</a:t>
            </a:r>
            <a:endParaRPr lang="en-US" sz="1900" dirty="0"/>
          </a:p>
        </p:txBody>
      </p:sp>
      <p:sp>
        <p:nvSpPr>
          <p:cNvPr id="10" name="Text 8"/>
          <p:cNvSpPr/>
          <p:nvPr/>
        </p:nvSpPr>
        <p:spPr>
          <a:xfrm>
            <a:off x="804672" y="2807208"/>
            <a:ext cx="3127248" cy="1298448"/>
          </a:xfrm>
          <a:prstGeom prst="rect">
            <a:avLst/>
          </a:prstGeom>
          <a:noFill/>
          <a:ln/>
        </p:spPr>
        <p:txBody>
          <a:bodyPr wrap="square" lIns="0" tIns="0" rIns="0" bIns="0" rtlCol="0" anchor="t">
            <a:normAutofit/>
          </a:bodyPr>
          <a:lstStyle/>
          <a:p>
            <a:pPr indent="0" marL="0">
              <a:buNone/>
            </a:pPr>
            <a:r>
              <a:rPr lang="en-US" sz="1300" dirty="0">
                <a:solidFill>
                  <a:srgbClr val="59636B"/>
                </a:solidFill>
                <a:latin typeface="Aptos" pitchFamily="34" charset="0"/>
                <a:ea typeface="Aptos" pitchFamily="34" charset="-122"/>
                <a:cs typeface="Aptos" pitchFamily="34" charset="-120"/>
              </a:rPr>
              <a:t>Validate one lead source, fit explanation, control mode, and seller handoff.</a:t>
            </a:r>
            <a:endParaRPr lang="en-US" sz="1300" dirty="0"/>
          </a:p>
        </p:txBody>
      </p:sp>
      <p:sp>
        <p:nvSpPr>
          <p:cNvPr id="11" name="Shape 9"/>
          <p:cNvSpPr/>
          <p:nvPr/>
        </p:nvSpPr>
        <p:spPr>
          <a:xfrm>
            <a:off x="4352544" y="1874520"/>
            <a:ext cx="3493008" cy="2395728"/>
          </a:xfrm>
          <a:prstGeom prst="rect">
            <a:avLst/>
          </a:prstGeom>
          <a:solidFill>
            <a:srgbClr val="FFFFFF"/>
          </a:solidFill>
          <a:ln w="12700">
            <a:solidFill>
              <a:srgbClr val="001D34"/>
            </a:solidFill>
            <a:prstDash val="solid"/>
          </a:ln>
        </p:spPr>
      </p:sp>
      <p:sp>
        <p:nvSpPr>
          <p:cNvPr id="12" name="Text 10"/>
          <p:cNvSpPr/>
          <p:nvPr/>
        </p:nvSpPr>
        <p:spPr>
          <a:xfrm>
            <a:off x="4535424" y="2039112"/>
            <a:ext cx="3127248" cy="164592"/>
          </a:xfrm>
          <a:prstGeom prst="rect">
            <a:avLst/>
          </a:prstGeom>
          <a:noFill/>
          <a:ln/>
        </p:spPr>
        <p:txBody>
          <a:bodyPr wrap="square" lIns="0" tIns="0" rIns="0" bIns="0" rtlCol="0" anchor="ctr"/>
          <a:lstStyle/>
          <a:p>
            <a:pPr indent="0" marL="0">
              <a:buNone/>
            </a:pPr>
            <a:r>
              <a:rPr lang="en-US" sz="850" b="1" dirty="0">
                <a:solidFill>
                  <a:srgbClr val="E51938"/>
                </a:solidFill>
                <a:latin typeface="Aptos" pitchFamily="34" charset="0"/>
                <a:ea typeface="Aptos" pitchFamily="34" charset="-122"/>
                <a:cs typeface="Aptos" pitchFamily="34" charset="-120"/>
              </a:rPr>
              <a:t>OPTION 2</a:t>
            </a:r>
            <a:endParaRPr lang="en-US" sz="850" dirty="0"/>
          </a:p>
        </p:txBody>
      </p:sp>
      <p:sp>
        <p:nvSpPr>
          <p:cNvPr id="13" name="Text 11"/>
          <p:cNvSpPr/>
          <p:nvPr/>
        </p:nvSpPr>
        <p:spPr>
          <a:xfrm>
            <a:off x="4535424" y="2313432"/>
            <a:ext cx="3127248" cy="411480"/>
          </a:xfrm>
          <a:prstGeom prst="rect">
            <a:avLst/>
          </a:prstGeom>
          <a:noFill/>
          <a:ln/>
        </p:spPr>
        <p:txBody>
          <a:bodyPr wrap="square" lIns="0" tIns="0" rIns="0" bIns="0" rtlCol="0" anchor="ctr">
            <a:normAutofit/>
          </a:bodyPr>
          <a:lstStyle/>
          <a:p>
            <a:pPr indent="0" marL="0">
              <a:buNone/>
            </a:pPr>
            <a:r>
              <a:rPr lang="en-US" sz="1900" b="1" dirty="0">
                <a:solidFill>
                  <a:srgbClr val="001D34"/>
                </a:solidFill>
                <a:latin typeface="Aptos Display" pitchFamily="34" charset="0"/>
                <a:ea typeface="Aptos Display" pitchFamily="34" charset="-122"/>
                <a:cs typeface="Aptos Display" pitchFamily="34" charset="-120"/>
              </a:rPr>
              <a:t>Seller preparation</a:t>
            </a:r>
            <a:endParaRPr lang="en-US" sz="1900" dirty="0"/>
          </a:p>
        </p:txBody>
      </p:sp>
      <p:sp>
        <p:nvSpPr>
          <p:cNvPr id="14" name="Text 12"/>
          <p:cNvSpPr/>
          <p:nvPr/>
        </p:nvSpPr>
        <p:spPr>
          <a:xfrm>
            <a:off x="4535424" y="2807208"/>
            <a:ext cx="3127248" cy="1298448"/>
          </a:xfrm>
          <a:prstGeom prst="rect">
            <a:avLst/>
          </a:prstGeom>
          <a:noFill/>
          <a:ln/>
        </p:spPr>
        <p:txBody>
          <a:bodyPr wrap="square" lIns="0" tIns="0" rIns="0" bIns="0" rtlCol="0" anchor="t">
            <a:normAutofit/>
          </a:bodyPr>
          <a:lstStyle/>
          <a:p>
            <a:pPr indent="0" marL="0">
              <a:buNone/>
            </a:pPr>
            <a:r>
              <a:rPr lang="en-US" sz="1300" dirty="0">
                <a:solidFill>
                  <a:srgbClr val="59636B"/>
                </a:solidFill>
                <a:latin typeface="Aptos" pitchFamily="34" charset="0"/>
                <a:ea typeface="Aptos" pitchFamily="34" charset="-122"/>
                <a:cs typeface="Aptos" pitchFamily="34" charset="-120"/>
              </a:rPr>
              <a:t>Measure preparation time, record completeness, accepted actions, and update lag.</a:t>
            </a:r>
            <a:endParaRPr lang="en-US" sz="1300" dirty="0"/>
          </a:p>
        </p:txBody>
      </p:sp>
      <p:sp>
        <p:nvSpPr>
          <p:cNvPr id="15" name="Shape 13"/>
          <p:cNvSpPr/>
          <p:nvPr/>
        </p:nvSpPr>
        <p:spPr>
          <a:xfrm>
            <a:off x="8083296" y="1874520"/>
            <a:ext cx="3493008" cy="2395728"/>
          </a:xfrm>
          <a:prstGeom prst="rect">
            <a:avLst/>
          </a:prstGeom>
          <a:solidFill>
            <a:srgbClr val="FFFFFF"/>
          </a:solidFill>
          <a:ln w="12700">
            <a:solidFill>
              <a:srgbClr val="E51938"/>
            </a:solidFill>
            <a:prstDash val="solid"/>
          </a:ln>
        </p:spPr>
      </p:sp>
      <p:sp>
        <p:nvSpPr>
          <p:cNvPr id="16" name="Text 14"/>
          <p:cNvSpPr/>
          <p:nvPr/>
        </p:nvSpPr>
        <p:spPr>
          <a:xfrm>
            <a:off x="8266176" y="2039112"/>
            <a:ext cx="3127248" cy="164592"/>
          </a:xfrm>
          <a:prstGeom prst="rect">
            <a:avLst/>
          </a:prstGeom>
          <a:noFill/>
          <a:ln/>
        </p:spPr>
        <p:txBody>
          <a:bodyPr wrap="square" lIns="0" tIns="0" rIns="0" bIns="0" rtlCol="0" anchor="ctr"/>
          <a:lstStyle/>
          <a:p>
            <a:pPr indent="0" marL="0">
              <a:buNone/>
            </a:pPr>
            <a:r>
              <a:rPr lang="en-US" sz="850" b="1" dirty="0">
                <a:solidFill>
                  <a:srgbClr val="E51938"/>
                </a:solidFill>
                <a:latin typeface="Aptos" pitchFamily="34" charset="0"/>
                <a:ea typeface="Aptos" pitchFamily="34" charset="-122"/>
                <a:cs typeface="Aptos" pitchFamily="34" charset="-120"/>
              </a:rPr>
              <a:t>OPTION 3</a:t>
            </a:r>
            <a:endParaRPr lang="en-US" sz="850" dirty="0"/>
          </a:p>
        </p:txBody>
      </p:sp>
      <p:sp>
        <p:nvSpPr>
          <p:cNvPr id="17" name="Text 15"/>
          <p:cNvSpPr/>
          <p:nvPr/>
        </p:nvSpPr>
        <p:spPr>
          <a:xfrm>
            <a:off x="8266176" y="2313432"/>
            <a:ext cx="3127248" cy="411480"/>
          </a:xfrm>
          <a:prstGeom prst="rect">
            <a:avLst/>
          </a:prstGeom>
          <a:noFill/>
          <a:ln/>
        </p:spPr>
        <p:txBody>
          <a:bodyPr wrap="square" lIns="0" tIns="0" rIns="0" bIns="0" rtlCol="0" anchor="ctr">
            <a:normAutofit/>
          </a:bodyPr>
          <a:lstStyle/>
          <a:p>
            <a:pPr indent="0" marL="0">
              <a:buNone/>
            </a:pPr>
            <a:r>
              <a:rPr lang="en-US" sz="1900" b="1" dirty="0">
                <a:solidFill>
                  <a:srgbClr val="001D34"/>
                </a:solidFill>
                <a:latin typeface="Aptos Display" pitchFamily="34" charset="0"/>
                <a:ea typeface="Aptos Display" pitchFamily="34" charset="-122"/>
                <a:cs typeface="Aptos Display" pitchFamily="34" charset="-120"/>
              </a:rPr>
              <a:t>Service continuity</a:t>
            </a:r>
            <a:endParaRPr lang="en-US" sz="1900" dirty="0"/>
          </a:p>
        </p:txBody>
      </p:sp>
      <p:sp>
        <p:nvSpPr>
          <p:cNvPr id="18" name="Text 16"/>
          <p:cNvSpPr/>
          <p:nvPr/>
        </p:nvSpPr>
        <p:spPr>
          <a:xfrm>
            <a:off x="8266176" y="2807208"/>
            <a:ext cx="3127248" cy="1298448"/>
          </a:xfrm>
          <a:prstGeom prst="rect">
            <a:avLst/>
          </a:prstGeom>
          <a:noFill/>
          <a:ln/>
        </p:spPr>
        <p:txBody>
          <a:bodyPr wrap="square" lIns="0" tIns="0" rIns="0" bIns="0" rtlCol="0" anchor="t">
            <a:normAutofit/>
          </a:bodyPr>
          <a:lstStyle/>
          <a:p>
            <a:pPr indent="0" marL="0">
              <a:buNone/>
            </a:pPr>
            <a:r>
              <a:rPr lang="en-US" sz="1300" dirty="0">
                <a:solidFill>
                  <a:srgbClr val="59636B"/>
                </a:solidFill>
                <a:latin typeface="Aptos" pitchFamily="34" charset="0"/>
                <a:ea typeface="Aptos" pitchFamily="34" charset="-122"/>
                <a:cs typeface="Aptos" pitchFamily="34" charset="-120"/>
              </a:rPr>
              <a:t>Trace one sold product into case, asset, work order, and reviewed expansion evidence.</a:t>
            </a:r>
            <a:endParaRPr lang="en-US" sz="1300" dirty="0"/>
          </a:p>
        </p:txBody>
      </p:sp>
      <p:sp>
        <p:nvSpPr>
          <p:cNvPr id="19" name="Text 17"/>
          <p:cNvSpPr/>
          <p:nvPr/>
        </p:nvSpPr>
        <p:spPr>
          <a:xfrm>
            <a:off x="658368" y="4736592"/>
            <a:ext cx="3246120" cy="164592"/>
          </a:xfrm>
          <a:prstGeom prst="rect">
            <a:avLst/>
          </a:prstGeom>
          <a:noFill/>
          <a:ln/>
        </p:spPr>
        <p:txBody>
          <a:bodyPr wrap="square" lIns="0" tIns="0" rIns="0" bIns="0" rtlCol="0" anchor="ctr"/>
          <a:lstStyle/>
          <a:p>
            <a:pPr indent="0" marL="0">
              <a:buNone/>
            </a:pPr>
            <a:r>
              <a:rPr lang="en-US" sz="850" b="1" dirty="0">
                <a:solidFill>
                  <a:srgbClr val="59636B"/>
                </a:solidFill>
                <a:latin typeface="Aptos" pitchFamily="34" charset="0"/>
                <a:ea typeface="Aptos" pitchFamily="34" charset="-122"/>
                <a:cs typeface="Aptos" pitchFamily="34" charset="-120"/>
              </a:rPr>
              <a:t>Selected proof</a:t>
            </a:r>
            <a:endParaRPr lang="en-US" sz="850" dirty="0"/>
          </a:p>
        </p:txBody>
      </p:sp>
      <p:sp>
        <p:nvSpPr>
          <p:cNvPr id="20" name="Shape 18"/>
          <p:cNvSpPr/>
          <p:nvPr/>
        </p:nvSpPr>
        <p:spPr>
          <a:xfrm>
            <a:off x="658368" y="5020056"/>
            <a:ext cx="3246120" cy="0"/>
          </a:xfrm>
          <a:prstGeom prst="line">
            <a:avLst/>
          </a:prstGeom>
          <a:noFill/>
          <a:ln w="12700">
            <a:solidFill>
              <a:srgbClr val="D4D7DA"/>
            </a:solidFill>
            <a:prstDash val="solid"/>
          </a:ln>
        </p:spPr>
      </p:sp>
      <p:sp>
        <p:nvSpPr>
          <p:cNvPr id="21" name="Text 19"/>
          <p:cNvSpPr/>
          <p:nvPr/>
        </p:nvSpPr>
        <p:spPr>
          <a:xfrm>
            <a:off x="4370832" y="4736592"/>
            <a:ext cx="3246120" cy="164592"/>
          </a:xfrm>
          <a:prstGeom prst="rect">
            <a:avLst/>
          </a:prstGeom>
          <a:noFill/>
          <a:ln/>
        </p:spPr>
        <p:txBody>
          <a:bodyPr wrap="square" lIns="0" tIns="0" rIns="0" bIns="0" rtlCol="0" anchor="ctr"/>
          <a:lstStyle/>
          <a:p>
            <a:pPr indent="0" marL="0">
              <a:buNone/>
            </a:pPr>
            <a:r>
              <a:rPr lang="en-US" sz="850" b="1" dirty="0">
                <a:solidFill>
                  <a:srgbClr val="59636B"/>
                </a:solidFill>
                <a:latin typeface="Aptos" pitchFamily="34" charset="0"/>
                <a:ea typeface="Aptos" pitchFamily="34" charset="-122"/>
                <a:cs typeface="Aptos" pitchFamily="34" charset="-120"/>
              </a:rPr>
              <a:t>Business owner</a:t>
            </a:r>
            <a:endParaRPr lang="en-US" sz="850" dirty="0"/>
          </a:p>
        </p:txBody>
      </p:sp>
      <p:sp>
        <p:nvSpPr>
          <p:cNvPr id="22" name="Shape 20"/>
          <p:cNvSpPr/>
          <p:nvPr/>
        </p:nvSpPr>
        <p:spPr>
          <a:xfrm>
            <a:off x="4370832" y="5020056"/>
            <a:ext cx="3246120" cy="0"/>
          </a:xfrm>
          <a:prstGeom prst="line">
            <a:avLst/>
          </a:prstGeom>
          <a:noFill/>
          <a:ln w="12700">
            <a:solidFill>
              <a:srgbClr val="D4D7DA"/>
            </a:solidFill>
            <a:prstDash val="solid"/>
          </a:ln>
        </p:spPr>
      </p:sp>
      <p:sp>
        <p:nvSpPr>
          <p:cNvPr id="23" name="Text 21"/>
          <p:cNvSpPr/>
          <p:nvPr/>
        </p:nvSpPr>
        <p:spPr>
          <a:xfrm>
            <a:off x="8083296" y="4736592"/>
            <a:ext cx="3246120" cy="164592"/>
          </a:xfrm>
          <a:prstGeom prst="rect">
            <a:avLst/>
          </a:prstGeom>
          <a:noFill/>
          <a:ln/>
        </p:spPr>
        <p:txBody>
          <a:bodyPr wrap="square" lIns="0" tIns="0" rIns="0" bIns="0" rtlCol="0" anchor="ctr"/>
          <a:lstStyle/>
          <a:p>
            <a:pPr indent="0" marL="0">
              <a:buNone/>
            </a:pPr>
            <a:r>
              <a:rPr lang="en-US" sz="850" b="1" dirty="0">
                <a:solidFill>
                  <a:srgbClr val="59636B"/>
                </a:solidFill>
                <a:latin typeface="Aptos" pitchFamily="34" charset="0"/>
                <a:ea typeface="Aptos" pitchFamily="34" charset="-122"/>
                <a:cs typeface="Aptos" pitchFamily="34" charset="-120"/>
              </a:rPr>
              <a:t>Success measure</a:t>
            </a:r>
            <a:endParaRPr lang="en-US" sz="850" dirty="0"/>
          </a:p>
        </p:txBody>
      </p:sp>
      <p:sp>
        <p:nvSpPr>
          <p:cNvPr id="24" name="Shape 22"/>
          <p:cNvSpPr/>
          <p:nvPr/>
        </p:nvSpPr>
        <p:spPr>
          <a:xfrm>
            <a:off x="8083296" y="5020056"/>
            <a:ext cx="3246120" cy="0"/>
          </a:xfrm>
          <a:prstGeom prst="line">
            <a:avLst/>
          </a:prstGeom>
          <a:noFill/>
          <a:ln w="12700">
            <a:solidFill>
              <a:srgbClr val="D4D7DA"/>
            </a:solidFill>
            <a:prstDash val="solid"/>
          </a:ln>
        </p:spPr>
      </p:sp>
      <p:sp>
        <p:nvSpPr>
          <p:cNvPr id="25" name="Text 23"/>
          <p:cNvSpPr/>
          <p:nvPr/>
        </p:nvSpPr>
        <p:spPr>
          <a:xfrm>
            <a:off x="658368" y="5285232"/>
            <a:ext cx="3246120" cy="164592"/>
          </a:xfrm>
          <a:prstGeom prst="rect">
            <a:avLst/>
          </a:prstGeom>
          <a:noFill/>
          <a:ln/>
        </p:spPr>
        <p:txBody>
          <a:bodyPr wrap="square" lIns="0" tIns="0" rIns="0" bIns="0" rtlCol="0" anchor="ctr"/>
          <a:lstStyle/>
          <a:p>
            <a:pPr indent="0" marL="0">
              <a:buNone/>
            </a:pPr>
            <a:r>
              <a:rPr lang="en-US" sz="850" b="1" dirty="0">
                <a:solidFill>
                  <a:srgbClr val="59636B"/>
                </a:solidFill>
                <a:latin typeface="Aptos" pitchFamily="34" charset="0"/>
                <a:ea typeface="Aptos" pitchFamily="34" charset="-122"/>
                <a:cs typeface="Aptos" pitchFamily="34" charset="-120"/>
              </a:rPr>
              <a:t>Required information</a:t>
            </a:r>
            <a:endParaRPr lang="en-US" sz="850" dirty="0"/>
          </a:p>
        </p:txBody>
      </p:sp>
      <p:sp>
        <p:nvSpPr>
          <p:cNvPr id="26" name="Shape 24"/>
          <p:cNvSpPr/>
          <p:nvPr/>
        </p:nvSpPr>
        <p:spPr>
          <a:xfrm>
            <a:off x="658368" y="5568696"/>
            <a:ext cx="3246120" cy="0"/>
          </a:xfrm>
          <a:prstGeom prst="line">
            <a:avLst/>
          </a:prstGeom>
          <a:noFill/>
          <a:ln w="12700">
            <a:solidFill>
              <a:srgbClr val="D4D7DA"/>
            </a:solidFill>
            <a:prstDash val="solid"/>
          </a:ln>
        </p:spPr>
      </p:sp>
      <p:sp>
        <p:nvSpPr>
          <p:cNvPr id="27" name="Text 25"/>
          <p:cNvSpPr/>
          <p:nvPr/>
        </p:nvSpPr>
        <p:spPr>
          <a:xfrm>
            <a:off x="4370832" y="5285232"/>
            <a:ext cx="3246120" cy="164592"/>
          </a:xfrm>
          <a:prstGeom prst="rect">
            <a:avLst/>
          </a:prstGeom>
          <a:noFill/>
          <a:ln/>
        </p:spPr>
        <p:txBody>
          <a:bodyPr wrap="square" lIns="0" tIns="0" rIns="0" bIns="0" rtlCol="0" anchor="ctr"/>
          <a:lstStyle/>
          <a:p>
            <a:pPr indent="0" marL="0">
              <a:buNone/>
            </a:pPr>
            <a:r>
              <a:rPr lang="en-US" sz="850" b="1" dirty="0">
                <a:solidFill>
                  <a:srgbClr val="59636B"/>
                </a:solidFill>
                <a:latin typeface="Aptos" pitchFamily="34" charset="0"/>
                <a:ea typeface="Aptos" pitchFamily="34" charset="-122"/>
                <a:cs typeface="Aptos" pitchFamily="34" charset="-120"/>
              </a:rPr>
              <a:t>Microsoft owner</a:t>
            </a:r>
            <a:endParaRPr lang="en-US" sz="850" dirty="0"/>
          </a:p>
        </p:txBody>
      </p:sp>
      <p:sp>
        <p:nvSpPr>
          <p:cNvPr id="28" name="Shape 26"/>
          <p:cNvSpPr/>
          <p:nvPr/>
        </p:nvSpPr>
        <p:spPr>
          <a:xfrm>
            <a:off x="4370832" y="5568696"/>
            <a:ext cx="3246120" cy="0"/>
          </a:xfrm>
          <a:prstGeom prst="line">
            <a:avLst/>
          </a:prstGeom>
          <a:noFill/>
          <a:ln w="12700">
            <a:solidFill>
              <a:srgbClr val="D4D7DA"/>
            </a:solidFill>
            <a:prstDash val="solid"/>
          </a:ln>
        </p:spPr>
      </p:sp>
      <p:sp>
        <p:nvSpPr>
          <p:cNvPr id="29" name="Text 27"/>
          <p:cNvSpPr/>
          <p:nvPr/>
        </p:nvSpPr>
        <p:spPr>
          <a:xfrm>
            <a:off x="8083296" y="5285232"/>
            <a:ext cx="3246120" cy="164592"/>
          </a:xfrm>
          <a:prstGeom prst="rect">
            <a:avLst/>
          </a:prstGeom>
          <a:noFill/>
          <a:ln/>
        </p:spPr>
        <p:txBody>
          <a:bodyPr wrap="square" lIns="0" tIns="0" rIns="0" bIns="0" rtlCol="0" anchor="ctr"/>
          <a:lstStyle/>
          <a:p>
            <a:pPr indent="0" marL="0">
              <a:buNone/>
            </a:pPr>
            <a:r>
              <a:rPr lang="en-US" sz="850" b="1" dirty="0">
                <a:solidFill>
                  <a:srgbClr val="59636B"/>
                </a:solidFill>
                <a:latin typeface="Aptos" pitchFamily="34" charset="0"/>
                <a:ea typeface="Aptos" pitchFamily="34" charset="-122"/>
                <a:cs typeface="Aptos" pitchFamily="34" charset="-120"/>
              </a:rPr>
              <a:t>Next review date</a:t>
            </a:r>
            <a:endParaRPr lang="en-US" sz="850" dirty="0"/>
          </a:p>
        </p:txBody>
      </p:sp>
      <p:sp>
        <p:nvSpPr>
          <p:cNvPr id="30" name="Shape 28"/>
          <p:cNvSpPr/>
          <p:nvPr/>
        </p:nvSpPr>
        <p:spPr>
          <a:xfrm>
            <a:off x="8083296" y="5568696"/>
            <a:ext cx="3246120" cy="0"/>
          </a:xfrm>
          <a:prstGeom prst="line">
            <a:avLst/>
          </a:prstGeom>
          <a:noFill/>
          <a:ln w="12700">
            <a:solidFill>
              <a:srgbClr val="D4D7DA"/>
            </a:solidFill>
            <a:prstDash val="solid"/>
          </a:ln>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Haworth Monthly D365 and AI/Power Working Session</dc:title>
  <dc:subject>Haworth monthly Dynamics 365 and AI/Power working session</dc:subject>
  <dc:creator>Microsoft</dc:creator>
  <cp:lastModifiedBy>Microsoft</cp:lastModifiedBy>
  <cp:revision>1</cp:revision>
  <dcterms:created xsi:type="dcterms:W3CDTF">2026-08-28T14:03:39Z</dcterms:created>
  <dcterms:modified xsi:type="dcterms:W3CDTF">2026-08-28T14:03:39Z</dcterms:modified>
</cp:coreProperties>
</file>