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by framing this as a connected customer-lifecycle discussion, not a product tour. The demonstration uses synthetic data. No production deployment, licensing position, or Haworth roadmap commitment is implied. This deck is a new local review candidate and uses observed color candidates with system fonts; it does not include a Haworth logo, font, template, or image asset.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left to right through Lead, Qualify, Develop, Propose, Close, and Continue. The engagement surfaces are all Microsoft technology. Emphasize that the application can change while the governed customer and commercial record remains consistent.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demonstrated and proposed columns distinct. The lead and close stages now have deterministic local review workspaces, but Qualification Agent and Close Agent must not be described as configured live in Master CE until their prerequisites are independently verified.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stop the first-party agents from blending into the experience. Qualification Agent and Close Agent remain readiness-gated. Opportunity Agent is the verified Master CE proof. Cowork artifacts have validated fallbacks, but current live grounding should be checked before rehearsal.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operating model fits each stage. Agent-led is not uncontrolled: it requires a preconfigured policy, bounded synthetic scope, evidence, and reset. Hybrid keeps a visible human gate. The choice can differ by stage.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Opportunity 360 belongs in the sales decision flow. Asset 360 becomes the primary context once the sold product enters service. The full Case to Field Service work order to asset history to reviewed expansion opportunity loop is the downstream B-0088 build, not something this deck claims was already demonstrated.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to choose one proof and fill all six decision fields. This is not a licensing or implementation commitment. The strongest first proof depends on the business measure and source information Haworth is prepared to validate.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1D34"/>
        </a:solidFill>
      </p:bgPr>
    </p:bg>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E51938"/>
          </a:solidFill>
          <a:ln w="12700">
            <a:solidFill>
              <a:srgbClr val="E51938"/>
            </a:solidFill>
            <a:prstDash val="solid"/>
          </a:ln>
        </p:spPr>
      </p:sp>
      <p:sp>
        <p:nvSpPr>
          <p:cNvPr id="3" name="Text 1"/>
          <p:cNvSpPr/>
          <p:nvPr/>
        </p:nvSpPr>
        <p:spPr>
          <a:xfrm>
            <a:off x="713232" y="566928"/>
            <a:ext cx="4114800" cy="256032"/>
          </a:xfrm>
          <a:prstGeom prst="rect">
            <a:avLst/>
          </a:prstGeom>
          <a:noFill/>
          <a:ln/>
        </p:spPr>
        <p:txBody>
          <a:bodyPr wrap="square" lIns="0" tIns="0" rIns="0" bIns="0" rtlCol="0" anchor="ctr"/>
          <a:lstStyle/>
          <a:p>
            <a:pPr indent="0" marL="0">
              <a:buNone/>
            </a:pPr>
            <a:r>
              <a:rPr lang="en-US" sz="1100" b="1" dirty="0">
                <a:solidFill>
                  <a:srgbClr val="E51938"/>
                </a:solidFill>
                <a:latin typeface="Aptos" pitchFamily="34" charset="0"/>
                <a:ea typeface="Aptos" pitchFamily="34" charset="-122"/>
                <a:cs typeface="Aptos" pitchFamily="34" charset="-120"/>
              </a:rPr>
              <a:t>HAWORTH + MICROSOFT</a:t>
            </a:r>
            <a:endParaRPr lang="en-US" sz="1100" dirty="0"/>
          </a:p>
        </p:txBody>
      </p:sp>
      <p:sp>
        <p:nvSpPr>
          <p:cNvPr id="4" name="Text 2"/>
          <p:cNvSpPr/>
          <p:nvPr/>
        </p:nvSpPr>
        <p:spPr>
          <a:xfrm>
            <a:off x="713232" y="1207008"/>
            <a:ext cx="8138160" cy="1097280"/>
          </a:xfrm>
          <a:prstGeom prst="rect">
            <a:avLst/>
          </a:prstGeom>
          <a:noFill/>
          <a:ln/>
        </p:spPr>
        <p:txBody>
          <a:bodyPr wrap="square" lIns="0" tIns="0" rIns="0" bIns="0" rtlCol="0" anchor="ctr">
            <a:normAutofit/>
          </a:bodyPr>
          <a:lstStyle/>
          <a:p>
            <a:pPr indent="0" marL="0">
              <a:buNone/>
            </a:pPr>
            <a:r>
              <a:rPr lang="en-US" sz="4300" b="1" dirty="0">
                <a:solidFill>
                  <a:srgbClr val="FFFFFF"/>
                </a:solidFill>
                <a:latin typeface="Aptos Display" pitchFamily="34" charset="0"/>
                <a:ea typeface="Aptos Display" pitchFamily="34" charset="-122"/>
                <a:cs typeface="Aptos Display" pitchFamily="34" charset="-120"/>
              </a:rPr>
              <a:t>Connected customer lifecycle</a:t>
            </a:r>
            <a:endParaRPr lang="en-US" sz="4300" dirty="0"/>
          </a:p>
        </p:txBody>
      </p:sp>
      <p:sp>
        <p:nvSpPr>
          <p:cNvPr id="5" name="Text 3"/>
          <p:cNvSpPr/>
          <p:nvPr/>
        </p:nvSpPr>
        <p:spPr>
          <a:xfrm>
            <a:off x="749808" y="2542032"/>
            <a:ext cx="7040880" cy="841248"/>
          </a:xfrm>
          <a:prstGeom prst="rect">
            <a:avLst/>
          </a:prstGeom>
          <a:noFill/>
          <a:ln/>
        </p:spPr>
        <p:txBody>
          <a:bodyPr wrap="square" lIns="0" tIns="0" rIns="0" bIns="0" rtlCol="0" anchor="ctr">
            <a:normAutofit/>
          </a:bodyPr>
          <a:lstStyle/>
          <a:p>
            <a:pPr indent="0" marL="0">
              <a:buNone/>
            </a:pPr>
            <a:r>
              <a:rPr lang="en-US" sz="2000" dirty="0">
                <a:solidFill>
                  <a:srgbClr val="DCE3E8"/>
                </a:solidFill>
                <a:latin typeface="Aptos" pitchFamily="34" charset="0"/>
                <a:ea typeface="Aptos" pitchFamily="34" charset="-122"/>
                <a:cs typeface="Aptos" pitchFamily="34" charset="-120"/>
              </a:rPr>
              <a:t>From seller signal to service continuity - with visible agent and human decision rights.</a:t>
            </a:r>
            <a:endParaRPr lang="en-US" sz="2000" dirty="0"/>
          </a:p>
        </p:txBody>
      </p:sp>
      <p:sp>
        <p:nvSpPr>
          <p:cNvPr id="6" name="Shape 4"/>
          <p:cNvSpPr/>
          <p:nvPr/>
        </p:nvSpPr>
        <p:spPr>
          <a:xfrm>
            <a:off x="8394192" y="1078992"/>
            <a:ext cx="3063240" cy="4315968"/>
          </a:xfrm>
          <a:prstGeom prst="rect">
            <a:avLst/>
          </a:prstGeom>
          <a:solidFill>
            <a:srgbClr val="092B43"/>
          </a:solidFill>
          <a:ln w="12700">
            <a:solidFill>
              <a:srgbClr val="2A526A"/>
            </a:solidFill>
            <a:prstDash val="solid"/>
          </a:ln>
        </p:spPr>
      </p:sp>
      <p:sp>
        <p:nvSpPr>
          <p:cNvPr id="7" name="Text 5"/>
          <p:cNvSpPr/>
          <p:nvPr/>
        </p:nvSpPr>
        <p:spPr>
          <a:xfrm>
            <a:off x="8668512" y="1389888"/>
            <a:ext cx="320040" cy="201168"/>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01</a:t>
            </a:r>
            <a:endParaRPr lang="en-US" sz="850" dirty="0"/>
          </a:p>
        </p:txBody>
      </p:sp>
      <p:sp>
        <p:nvSpPr>
          <p:cNvPr id="8" name="Text 6"/>
          <p:cNvSpPr/>
          <p:nvPr/>
        </p:nvSpPr>
        <p:spPr>
          <a:xfrm>
            <a:off x="9052560" y="1371600"/>
            <a:ext cx="1920240" cy="228600"/>
          </a:xfrm>
          <a:prstGeom prst="rect">
            <a:avLst/>
          </a:prstGeom>
          <a:noFill/>
          <a:ln/>
        </p:spPr>
        <p:txBody>
          <a:bodyPr wrap="square" lIns="0" tIns="0" rIns="0" bIns="0" rtlCol="0" anchor="ctr"/>
          <a:lstStyle/>
          <a:p>
            <a:pPr indent="0" marL="0">
              <a:buNone/>
            </a:pPr>
            <a:r>
              <a:rPr lang="en-US" sz="1600" b="1" dirty="0">
                <a:solidFill>
                  <a:srgbClr val="FFFFFF"/>
                </a:solidFill>
                <a:latin typeface="Aptos Display" pitchFamily="34" charset="0"/>
                <a:ea typeface="Aptos Display" pitchFamily="34" charset="-122"/>
                <a:cs typeface="Aptos Display" pitchFamily="34" charset="-120"/>
              </a:rPr>
              <a:t>Research</a:t>
            </a:r>
            <a:endParaRPr lang="en-US" sz="1600" dirty="0"/>
          </a:p>
        </p:txBody>
      </p:sp>
      <p:sp>
        <p:nvSpPr>
          <p:cNvPr id="9" name="Text 7"/>
          <p:cNvSpPr/>
          <p:nvPr/>
        </p:nvSpPr>
        <p:spPr>
          <a:xfrm>
            <a:off x="8668512" y="1709928"/>
            <a:ext cx="2423160" cy="292608"/>
          </a:xfrm>
          <a:prstGeom prst="rect">
            <a:avLst/>
          </a:prstGeom>
          <a:noFill/>
          <a:ln/>
        </p:spPr>
        <p:txBody>
          <a:bodyPr wrap="square" lIns="0" tIns="0" rIns="0" bIns="0" rtlCol="0" anchor="ctr">
            <a:normAutofit/>
          </a:bodyPr>
          <a:lstStyle/>
          <a:p>
            <a:pPr indent="0" marL="0">
              <a:buNone/>
            </a:pPr>
            <a:r>
              <a:rPr lang="en-US" sz="1050" dirty="0">
                <a:solidFill>
                  <a:srgbClr val="DCE3E8"/>
                </a:solidFill>
                <a:latin typeface="Aptos" pitchFamily="34" charset="0"/>
                <a:ea typeface="Aptos" pitchFamily="34" charset="-122"/>
                <a:cs typeface="Aptos" pitchFamily="34" charset="-120"/>
              </a:rPr>
              <a:t>Evidence before action</a:t>
            </a:r>
            <a:endParaRPr lang="en-US" sz="1050" dirty="0"/>
          </a:p>
        </p:txBody>
      </p:sp>
      <p:sp>
        <p:nvSpPr>
          <p:cNvPr id="10" name="Text 8"/>
          <p:cNvSpPr/>
          <p:nvPr/>
        </p:nvSpPr>
        <p:spPr>
          <a:xfrm>
            <a:off x="8668512" y="2350008"/>
            <a:ext cx="320040" cy="201168"/>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02</a:t>
            </a:r>
            <a:endParaRPr lang="en-US" sz="850" dirty="0"/>
          </a:p>
        </p:txBody>
      </p:sp>
      <p:sp>
        <p:nvSpPr>
          <p:cNvPr id="11" name="Text 9"/>
          <p:cNvSpPr/>
          <p:nvPr/>
        </p:nvSpPr>
        <p:spPr>
          <a:xfrm>
            <a:off x="9052560" y="2331720"/>
            <a:ext cx="1920240" cy="228600"/>
          </a:xfrm>
          <a:prstGeom prst="rect">
            <a:avLst/>
          </a:prstGeom>
          <a:noFill/>
          <a:ln/>
        </p:spPr>
        <p:txBody>
          <a:bodyPr wrap="square" lIns="0" tIns="0" rIns="0" bIns="0" rtlCol="0" anchor="ctr"/>
          <a:lstStyle/>
          <a:p>
            <a:pPr indent="0" marL="0">
              <a:buNone/>
            </a:pPr>
            <a:r>
              <a:rPr lang="en-US" sz="1600" b="1" dirty="0">
                <a:solidFill>
                  <a:srgbClr val="FFFFFF"/>
                </a:solidFill>
                <a:latin typeface="Aptos Display" pitchFamily="34" charset="0"/>
                <a:ea typeface="Aptos Display" pitchFamily="34" charset="-122"/>
                <a:cs typeface="Aptos Display" pitchFamily="34" charset="-120"/>
              </a:rPr>
              <a:t>Recommend</a:t>
            </a:r>
            <a:endParaRPr lang="en-US" sz="1600" dirty="0"/>
          </a:p>
        </p:txBody>
      </p:sp>
      <p:sp>
        <p:nvSpPr>
          <p:cNvPr id="12" name="Text 10"/>
          <p:cNvSpPr/>
          <p:nvPr/>
        </p:nvSpPr>
        <p:spPr>
          <a:xfrm>
            <a:off x="8668512" y="2670048"/>
            <a:ext cx="2423160" cy="292608"/>
          </a:xfrm>
          <a:prstGeom prst="rect">
            <a:avLst/>
          </a:prstGeom>
          <a:noFill/>
          <a:ln/>
        </p:spPr>
        <p:txBody>
          <a:bodyPr wrap="square" lIns="0" tIns="0" rIns="0" bIns="0" rtlCol="0" anchor="ctr">
            <a:normAutofit/>
          </a:bodyPr>
          <a:lstStyle/>
          <a:p>
            <a:pPr indent="0" marL="0">
              <a:buNone/>
            </a:pPr>
            <a:r>
              <a:rPr lang="en-US" sz="1050" dirty="0">
                <a:solidFill>
                  <a:srgbClr val="DCE3E8"/>
                </a:solidFill>
                <a:latin typeface="Aptos" pitchFamily="34" charset="0"/>
                <a:ea typeface="Aptos" pitchFamily="34" charset="-122"/>
                <a:cs typeface="Aptos" pitchFamily="34" charset="-120"/>
              </a:rPr>
              <a:t>One defensible next move</a:t>
            </a:r>
            <a:endParaRPr lang="en-US" sz="1050" dirty="0"/>
          </a:p>
        </p:txBody>
      </p:sp>
      <p:sp>
        <p:nvSpPr>
          <p:cNvPr id="13" name="Text 11"/>
          <p:cNvSpPr/>
          <p:nvPr/>
        </p:nvSpPr>
        <p:spPr>
          <a:xfrm>
            <a:off x="8668512" y="3310128"/>
            <a:ext cx="320040" cy="201168"/>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03</a:t>
            </a:r>
            <a:endParaRPr lang="en-US" sz="850" dirty="0"/>
          </a:p>
        </p:txBody>
      </p:sp>
      <p:sp>
        <p:nvSpPr>
          <p:cNvPr id="14" name="Text 12"/>
          <p:cNvSpPr/>
          <p:nvPr/>
        </p:nvSpPr>
        <p:spPr>
          <a:xfrm>
            <a:off x="9052560" y="3291840"/>
            <a:ext cx="1920240" cy="228600"/>
          </a:xfrm>
          <a:prstGeom prst="rect">
            <a:avLst/>
          </a:prstGeom>
          <a:noFill/>
          <a:ln/>
        </p:spPr>
        <p:txBody>
          <a:bodyPr wrap="square" lIns="0" tIns="0" rIns="0" bIns="0" rtlCol="0" anchor="ctr"/>
          <a:lstStyle/>
          <a:p>
            <a:pPr indent="0" marL="0">
              <a:buNone/>
            </a:pPr>
            <a:r>
              <a:rPr lang="en-US" sz="1600" b="1" dirty="0">
                <a:solidFill>
                  <a:srgbClr val="FFFFFF"/>
                </a:solidFill>
                <a:latin typeface="Aptos Display" pitchFamily="34" charset="0"/>
                <a:ea typeface="Aptos Display" pitchFamily="34" charset="-122"/>
                <a:cs typeface="Aptos Display" pitchFamily="34" charset="-120"/>
              </a:rPr>
              <a:t>Prepare</a:t>
            </a:r>
            <a:endParaRPr lang="en-US" sz="1600" dirty="0"/>
          </a:p>
        </p:txBody>
      </p:sp>
      <p:sp>
        <p:nvSpPr>
          <p:cNvPr id="15" name="Text 13"/>
          <p:cNvSpPr/>
          <p:nvPr/>
        </p:nvSpPr>
        <p:spPr>
          <a:xfrm>
            <a:off x="8668512" y="3630168"/>
            <a:ext cx="2423160" cy="292608"/>
          </a:xfrm>
          <a:prstGeom prst="rect">
            <a:avLst/>
          </a:prstGeom>
          <a:noFill/>
          <a:ln/>
        </p:spPr>
        <p:txBody>
          <a:bodyPr wrap="square" lIns="0" tIns="0" rIns="0" bIns="0" rtlCol="0" anchor="ctr">
            <a:normAutofit/>
          </a:bodyPr>
          <a:lstStyle/>
          <a:p>
            <a:pPr indent="0" marL="0">
              <a:buNone/>
            </a:pPr>
            <a:r>
              <a:rPr lang="en-US" sz="1050" dirty="0">
                <a:solidFill>
                  <a:srgbClr val="DCE3E8"/>
                </a:solidFill>
                <a:latin typeface="Aptos" pitchFamily="34" charset="0"/>
                <a:ea typeface="Aptos" pitchFamily="34" charset="-122"/>
                <a:cs typeface="Aptos" pitchFamily="34" charset="-120"/>
              </a:rPr>
              <a:t>Private review candidates</a:t>
            </a:r>
            <a:endParaRPr lang="en-US" sz="1050" dirty="0"/>
          </a:p>
        </p:txBody>
      </p:sp>
      <p:sp>
        <p:nvSpPr>
          <p:cNvPr id="16" name="Text 14"/>
          <p:cNvSpPr/>
          <p:nvPr/>
        </p:nvSpPr>
        <p:spPr>
          <a:xfrm>
            <a:off x="8668512" y="4270248"/>
            <a:ext cx="320040" cy="201168"/>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04</a:t>
            </a:r>
            <a:endParaRPr lang="en-US" sz="850" dirty="0"/>
          </a:p>
        </p:txBody>
      </p:sp>
      <p:sp>
        <p:nvSpPr>
          <p:cNvPr id="17" name="Text 15"/>
          <p:cNvSpPr/>
          <p:nvPr/>
        </p:nvSpPr>
        <p:spPr>
          <a:xfrm>
            <a:off x="9052560" y="4251960"/>
            <a:ext cx="1920240" cy="228600"/>
          </a:xfrm>
          <a:prstGeom prst="rect">
            <a:avLst/>
          </a:prstGeom>
          <a:noFill/>
          <a:ln/>
        </p:spPr>
        <p:txBody>
          <a:bodyPr wrap="square" lIns="0" tIns="0" rIns="0" bIns="0" rtlCol="0" anchor="ctr"/>
          <a:lstStyle/>
          <a:p>
            <a:pPr indent="0" marL="0">
              <a:buNone/>
            </a:pPr>
            <a:r>
              <a:rPr lang="en-US" sz="1600" b="1" dirty="0">
                <a:solidFill>
                  <a:srgbClr val="FFFFFF"/>
                </a:solidFill>
                <a:latin typeface="Aptos Display" pitchFamily="34" charset="0"/>
                <a:ea typeface="Aptos Display" pitchFamily="34" charset="-122"/>
                <a:cs typeface="Aptos Display" pitchFamily="34" charset="-120"/>
              </a:rPr>
              <a:t>Decide</a:t>
            </a:r>
            <a:endParaRPr lang="en-US" sz="1600" dirty="0"/>
          </a:p>
        </p:txBody>
      </p:sp>
      <p:sp>
        <p:nvSpPr>
          <p:cNvPr id="18" name="Text 16"/>
          <p:cNvSpPr/>
          <p:nvPr/>
        </p:nvSpPr>
        <p:spPr>
          <a:xfrm>
            <a:off x="8668512" y="4590288"/>
            <a:ext cx="2423160" cy="292608"/>
          </a:xfrm>
          <a:prstGeom prst="rect">
            <a:avLst/>
          </a:prstGeom>
          <a:noFill/>
          <a:ln/>
        </p:spPr>
        <p:txBody>
          <a:bodyPr wrap="square" lIns="0" tIns="0" rIns="0" bIns="0" rtlCol="0" anchor="ctr">
            <a:normAutofit/>
          </a:bodyPr>
          <a:lstStyle/>
          <a:p>
            <a:pPr indent="0" marL="0">
              <a:buNone/>
            </a:pPr>
            <a:r>
              <a:rPr lang="en-US" sz="1050" dirty="0">
                <a:solidFill>
                  <a:srgbClr val="DCE3E8"/>
                </a:solidFill>
                <a:latin typeface="Aptos" pitchFamily="34" charset="0"/>
                <a:ea typeface="Aptos" pitchFamily="34" charset="-122"/>
                <a:cs typeface="Aptos" pitchFamily="34" charset="-120"/>
              </a:rPr>
              <a:t>Human or configured policy</a:t>
            </a:r>
            <a:endParaRPr lang="en-US" sz="1050" dirty="0"/>
          </a:p>
        </p:txBody>
      </p:sp>
      <p:sp>
        <p:nvSpPr>
          <p:cNvPr id="19" name="Text 17"/>
          <p:cNvSpPr/>
          <p:nvPr/>
        </p:nvSpPr>
        <p:spPr>
          <a:xfrm>
            <a:off x="731520" y="5925312"/>
            <a:ext cx="2194560" cy="228600"/>
          </a:xfrm>
          <a:prstGeom prst="rect">
            <a:avLst/>
          </a:prstGeom>
          <a:noFill/>
          <a:ln/>
        </p:spPr>
        <p:txBody>
          <a:bodyPr wrap="square" lIns="0" tIns="0" rIns="0" bIns="0" rtlCol="0" anchor="ctr"/>
          <a:lstStyle/>
          <a:p>
            <a:pPr indent="0" marL="0">
              <a:buNone/>
            </a:pPr>
            <a:r>
              <a:rPr lang="en-US" sz="900" b="1" dirty="0">
                <a:solidFill>
                  <a:srgbClr val="FFFFFF"/>
                </a:solidFill>
                <a:latin typeface="Aptos" pitchFamily="34" charset="0"/>
                <a:ea typeface="Aptos" pitchFamily="34" charset="-122"/>
                <a:cs typeface="Aptos" pitchFamily="34" charset="-120"/>
              </a:rPr>
              <a:t>CUSTOMER REVIEW DRAFT</a:t>
            </a:r>
            <a:endParaRPr lang="en-US" sz="900" dirty="0"/>
          </a:p>
        </p:txBody>
      </p:sp>
      <p:sp>
        <p:nvSpPr>
          <p:cNvPr id="20" name="Text 18"/>
          <p:cNvSpPr/>
          <p:nvPr/>
        </p:nvSpPr>
        <p:spPr>
          <a:xfrm>
            <a:off x="502920" y="6510528"/>
            <a:ext cx="9966960" cy="182880"/>
          </a:xfrm>
          <a:prstGeom prst="rect">
            <a:avLst/>
          </a:prstGeom>
          <a:noFill/>
          <a:ln/>
        </p:spPr>
        <p:txBody>
          <a:bodyPr wrap="square" lIns="0" tIns="0" rIns="0" bIns="0" rtlCol="0" anchor="ctr"/>
          <a:lstStyle/>
          <a:p>
            <a:pPr indent="0" marL="0">
              <a:buNone/>
            </a:pPr>
            <a:r>
              <a:rPr lang="en-US" sz="850" dirty="0">
                <a:solidFill>
                  <a:srgbClr val="DCE3E8"/>
                </a:solidFill>
                <a:latin typeface="Aptos" pitchFamily="34" charset="0"/>
                <a:ea typeface="Aptos" pitchFamily="34" charset="-122"/>
                <a:cs typeface="Aptos" pitchFamily="34" charset="-120"/>
              </a:rPr>
              <a:t>Haworth + Microsoft | Customer review draft | Synthetic demonstration data</a:t>
            </a:r>
            <a:endParaRPr lang="en-US" sz="850" dirty="0"/>
          </a:p>
        </p:txBody>
      </p:sp>
      <p:sp>
        <p:nvSpPr>
          <p:cNvPr id="21" name="Text 19"/>
          <p:cNvSpPr/>
          <p:nvPr/>
        </p:nvSpPr>
        <p:spPr>
          <a:xfrm>
            <a:off x="11155680" y="6473952"/>
            <a:ext cx="502920" cy="201168"/>
          </a:xfrm>
          <a:prstGeom prst="rect">
            <a:avLst/>
          </a:prstGeom>
          <a:noFill/>
          <a:ln/>
        </p:spPr>
        <p:txBody>
          <a:bodyPr wrap="square" lIns="0" tIns="0" rIns="0" bIns="0" rtlCol="0" anchor="ctr"/>
          <a:lstStyle/>
          <a:p>
            <a:pPr algn="r" indent="0" marL="0">
              <a:buNone/>
            </a:pPr>
            <a:r>
              <a:rPr lang="en-US" sz="900" dirty="0">
                <a:solidFill>
                  <a:srgbClr val="FFFFFF"/>
                </a:solidFill>
                <a:latin typeface="Aptos" pitchFamily="34" charset="0"/>
                <a:ea typeface="Aptos" pitchFamily="34" charset="-122"/>
                <a:cs typeface="Aptos" pitchFamily="34" charset="-120"/>
              </a:rPr>
              <a:t>1</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4EF"/>
        </a:solidFill>
      </p:bgPr>
    </p:bg>
    <p:spTree>
      <p:nvGrpSpPr>
        <p:cNvPr id="1" name=""/>
        <p:cNvGrpSpPr/>
        <p:nvPr/>
      </p:nvGrpSpPr>
      <p:grpSpPr>
        <a:xfrm>
          <a:off x="0" y="0"/>
          <a:ext cx="0" cy="0"/>
          <a:chOff x="0" y="0"/>
          <a:chExt cx="0" cy="0"/>
        </a:xfrm>
      </p:grpSpPr>
      <p:sp>
        <p:nvSpPr>
          <p:cNvPr id="2" name="Text 0"/>
          <p:cNvSpPr/>
          <p:nvPr/>
        </p:nvSpPr>
        <p:spPr>
          <a:xfrm>
            <a:off x="548640" y="384048"/>
            <a:ext cx="4389120" cy="219456"/>
          </a:xfrm>
          <a:prstGeom prst="rect">
            <a:avLst/>
          </a:prstGeom>
          <a:noFill/>
          <a:ln/>
        </p:spPr>
        <p:txBody>
          <a:bodyPr wrap="square" lIns="0" tIns="0" rIns="0" bIns="0" rtlCol="0" anchor="ctr"/>
          <a:lstStyle/>
          <a:p>
            <a:pPr indent="0" marL="0">
              <a:buNone/>
            </a:pPr>
            <a:r>
              <a:rPr lang="en-US" sz="1000" b="1" dirty="0">
                <a:solidFill>
                  <a:srgbClr val="E51938"/>
                </a:solidFill>
                <a:latin typeface="Aptos" pitchFamily="34" charset="0"/>
                <a:ea typeface="Aptos" pitchFamily="34" charset="-122"/>
                <a:cs typeface="Aptos" pitchFamily="34" charset="-120"/>
              </a:rPr>
              <a:t>CONNECTED LIFECYCLE</a:t>
            </a:r>
            <a:endParaRPr lang="en-US" sz="1000" dirty="0"/>
          </a:p>
        </p:txBody>
      </p:sp>
      <p:sp>
        <p:nvSpPr>
          <p:cNvPr id="3" name="Text 1"/>
          <p:cNvSpPr/>
          <p:nvPr/>
        </p:nvSpPr>
        <p:spPr>
          <a:xfrm>
            <a:off x="548640" y="713232"/>
            <a:ext cx="10972800" cy="566928"/>
          </a:xfrm>
          <a:prstGeom prst="rect">
            <a:avLst/>
          </a:prstGeom>
          <a:noFill/>
          <a:ln/>
        </p:spPr>
        <p:txBody>
          <a:bodyPr wrap="square" lIns="0" tIns="0" rIns="0" bIns="0" rtlCol="0" anchor="ctr">
            <a:normAutofit/>
          </a:bodyPr>
          <a:lstStyle/>
          <a:p>
            <a:pPr indent="0" marL="0">
              <a:buNone/>
            </a:pPr>
            <a:r>
              <a:rPr lang="en-US" sz="2800" b="1" dirty="0">
                <a:solidFill>
                  <a:srgbClr val="001D34"/>
                </a:solidFill>
                <a:latin typeface="Aptos Display" pitchFamily="34" charset="0"/>
                <a:ea typeface="Aptos Display" pitchFamily="34" charset="-122"/>
                <a:cs typeface="Aptos Display" pitchFamily="34" charset="-120"/>
              </a:rPr>
              <a:t>One governed record. Six decision stages.</a:t>
            </a:r>
            <a:endParaRPr lang="en-US" sz="2800" dirty="0"/>
          </a:p>
        </p:txBody>
      </p:sp>
      <p:sp>
        <p:nvSpPr>
          <p:cNvPr id="4" name="Text 2"/>
          <p:cNvSpPr/>
          <p:nvPr/>
        </p:nvSpPr>
        <p:spPr>
          <a:xfrm>
            <a:off x="548640" y="1353312"/>
            <a:ext cx="10789920" cy="411480"/>
          </a:xfrm>
          <a:prstGeom prst="rect">
            <a:avLst/>
          </a:prstGeom>
          <a:noFill/>
          <a:ln/>
        </p:spPr>
        <p:txBody>
          <a:bodyPr wrap="square" lIns="0" tIns="0" rIns="0" bIns="0" rtlCol="0" anchor="ctr">
            <a:normAutofit/>
          </a:bodyPr>
          <a:lstStyle/>
          <a:p>
            <a:pPr indent="0" marL="0">
              <a:buNone/>
            </a:pPr>
            <a:r>
              <a:rPr lang="en-US" sz="1450" dirty="0">
                <a:solidFill>
                  <a:srgbClr val="59636B"/>
                </a:solidFill>
                <a:latin typeface="Aptos" pitchFamily="34" charset="0"/>
                <a:ea typeface="Aptos" pitchFamily="34" charset="-122"/>
                <a:cs typeface="Aptos" pitchFamily="34" charset="-120"/>
              </a:rPr>
              <a:t>Microsoft surfaces change with the work; customer and commercial context stays governed underneath.</a:t>
            </a:r>
            <a:endParaRPr lang="en-US" sz="1450" dirty="0"/>
          </a:p>
        </p:txBody>
      </p:sp>
      <p:sp>
        <p:nvSpPr>
          <p:cNvPr id="5" name="Text 3"/>
          <p:cNvSpPr/>
          <p:nvPr/>
        </p:nvSpPr>
        <p:spPr>
          <a:xfrm>
            <a:off x="502920" y="6510528"/>
            <a:ext cx="9966960" cy="182880"/>
          </a:xfrm>
          <a:prstGeom prst="rect">
            <a:avLst/>
          </a:prstGeom>
          <a:noFill/>
          <a:ln/>
        </p:spPr>
        <p:txBody>
          <a:bodyPr wrap="square" lIns="0" tIns="0" rIns="0" bIns="0" rtlCol="0" anchor="ctr"/>
          <a:lstStyle/>
          <a:p>
            <a:pPr indent="0" marL="0">
              <a:buNone/>
            </a:pPr>
            <a:r>
              <a:rPr lang="en-US" sz="850" dirty="0">
                <a:solidFill>
                  <a:srgbClr val="59636B"/>
                </a:solidFill>
                <a:latin typeface="Aptos" pitchFamily="34" charset="0"/>
                <a:ea typeface="Aptos" pitchFamily="34" charset="-122"/>
                <a:cs typeface="Aptos" pitchFamily="34" charset="-120"/>
              </a:rPr>
              <a:t>Haworth + Microsoft | Customer review draft | Synthetic demonstration data</a:t>
            </a:r>
            <a:endParaRPr lang="en-US" sz="850" dirty="0"/>
          </a:p>
        </p:txBody>
      </p:sp>
      <p:sp>
        <p:nvSpPr>
          <p:cNvPr id="6" name="Text 4"/>
          <p:cNvSpPr/>
          <p:nvPr/>
        </p:nvSpPr>
        <p:spPr>
          <a:xfrm>
            <a:off x="11155680" y="6473952"/>
            <a:ext cx="502920" cy="201168"/>
          </a:xfrm>
          <a:prstGeom prst="rect">
            <a:avLst/>
          </a:prstGeom>
          <a:noFill/>
          <a:ln/>
        </p:spPr>
        <p:txBody>
          <a:bodyPr wrap="square" lIns="0" tIns="0" rIns="0" bIns="0" rtlCol="0" anchor="ctr"/>
          <a:lstStyle/>
          <a:p>
            <a:pPr algn="r" indent="0" marL="0">
              <a:buNone/>
            </a:pPr>
            <a:r>
              <a:rPr lang="en-US" sz="900" dirty="0">
                <a:solidFill>
                  <a:srgbClr val="1D252C"/>
                </a:solidFill>
                <a:latin typeface="Aptos" pitchFamily="34" charset="0"/>
                <a:ea typeface="Aptos" pitchFamily="34" charset="-122"/>
                <a:cs typeface="Aptos" pitchFamily="34" charset="-120"/>
              </a:rPr>
              <a:t>2</a:t>
            </a:r>
            <a:endParaRPr lang="en-US" sz="900" dirty="0"/>
          </a:p>
        </p:txBody>
      </p:sp>
      <p:sp>
        <p:nvSpPr>
          <p:cNvPr id="7" name="Shape 5"/>
          <p:cNvSpPr/>
          <p:nvPr/>
        </p:nvSpPr>
        <p:spPr>
          <a:xfrm>
            <a:off x="594360" y="1938528"/>
            <a:ext cx="1773936" cy="804672"/>
          </a:xfrm>
          <a:prstGeom prst="rect">
            <a:avLst/>
          </a:prstGeom>
          <a:solidFill>
            <a:srgbClr val="FFFFFF"/>
          </a:solidFill>
          <a:ln w="12700">
            <a:solidFill>
              <a:srgbClr val="D4D7DA"/>
            </a:solidFill>
            <a:prstDash val="solid"/>
          </a:ln>
        </p:spPr>
      </p:sp>
      <p:sp>
        <p:nvSpPr>
          <p:cNvPr id="8" name="Text 6"/>
          <p:cNvSpPr/>
          <p:nvPr/>
        </p:nvSpPr>
        <p:spPr>
          <a:xfrm>
            <a:off x="704088" y="2048256"/>
            <a:ext cx="310896" cy="164592"/>
          </a:xfrm>
          <a:prstGeom prst="rect">
            <a:avLst/>
          </a:prstGeom>
          <a:noFill/>
          <a:ln/>
        </p:spPr>
        <p:txBody>
          <a:bodyPr wrap="square" lIns="0" tIns="0" rIns="0" bIns="0" rtlCol="0" anchor="ctr"/>
          <a:lstStyle/>
          <a:p>
            <a:pPr indent="0" marL="0">
              <a:buNone/>
            </a:pPr>
            <a:r>
              <a:rPr lang="en-US" sz="800" b="1" dirty="0">
                <a:solidFill>
                  <a:srgbClr val="E51938"/>
                </a:solidFill>
                <a:latin typeface="Aptos" pitchFamily="34" charset="0"/>
                <a:ea typeface="Aptos" pitchFamily="34" charset="-122"/>
                <a:cs typeface="Aptos" pitchFamily="34" charset="-120"/>
              </a:rPr>
              <a:t>01</a:t>
            </a:r>
            <a:endParaRPr lang="en-US" sz="800" dirty="0"/>
          </a:p>
        </p:txBody>
      </p:sp>
      <p:sp>
        <p:nvSpPr>
          <p:cNvPr id="9" name="Text 7"/>
          <p:cNvSpPr/>
          <p:nvPr/>
        </p:nvSpPr>
        <p:spPr>
          <a:xfrm>
            <a:off x="704088" y="2304288"/>
            <a:ext cx="1554480" cy="219456"/>
          </a:xfrm>
          <a:prstGeom prst="rect">
            <a:avLst/>
          </a:prstGeom>
          <a:noFill/>
          <a:ln/>
        </p:spPr>
        <p:txBody>
          <a:bodyPr wrap="square" lIns="0" tIns="0" rIns="0" bIns="0" rtlCol="0" anchor="ctr"/>
          <a:lstStyle/>
          <a:p>
            <a:pPr indent="0" marL="0">
              <a:buNone/>
            </a:pPr>
            <a:r>
              <a:rPr lang="en-US" sz="1250" b="1" dirty="0">
                <a:solidFill>
                  <a:srgbClr val="1D252C"/>
                </a:solidFill>
                <a:latin typeface="Aptos" pitchFamily="34" charset="0"/>
                <a:ea typeface="Aptos" pitchFamily="34" charset="-122"/>
                <a:cs typeface="Aptos" pitchFamily="34" charset="-120"/>
              </a:rPr>
              <a:t>Lead</a:t>
            </a:r>
            <a:endParaRPr lang="en-US" sz="1250" dirty="0"/>
          </a:p>
        </p:txBody>
      </p:sp>
      <p:sp>
        <p:nvSpPr>
          <p:cNvPr id="10" name="Shape 8"/>
          <p:cNvSpPr/>
          <p:nvPr/>
        </p:nvSpPr>
        <p:spPr>
          <a:xfrm>
            <a:off x="2450592" y="1938528"/>
            <a:ext cx="1773936" cy="804672"/>
          </a:xfrm>
          <a:prstGeom prst="rect">
            <a:avLst/>
          </a:prstGeom>
          <a:solidFill>
            <a:srgbClr val="FFFFFF"/>
          </a:solidFill>
          <a:ln w="12700">
            <a:solidFill>
              <a:srgbClr val="D4D7DA"/>
            </a:solidFill>
            <a:prstDash val="solid"/>
          </a:ln>
        </p:spPr>
      </p:sp>
      <p:sp>
        <p:nvSpPr>
          <p:cNvPr id="11" name="Text 9"/>
          <p:cNvSpPr/>
          <p:nvPr/>
        </p:nvSpPr>
        <p:spPr>
          <a:xfrm>
            <a:off x="2560320" y="2048256"/>
            <a:ext cx="310896" cy="164592"/>
          </a:xfrm>
          <a:prstGeom prst="rect">
            <a:avLst/>
          </a:prstGeom>
          <a:noFill/>
          <a:ln/>
        </p:spPr>
        <p:txBody>
          <a:bodyPr wrap="square" lIns="0" tIns="0" rIns="0" bIns="0" rtlCol="0" anchor="ctr"/>
          <a:lstStyle/>
          <a:p>
            <a:pPr indent="0" marL="0">
              <a:buNone/>
            </a:pPr>
            <a:r>
              <a:rPr lang="en-US" sz="800" b="1" dirty="0">
                <a:solidFill>
                  <a:srgbClr val="E51938"/>
                </a:solidFill>
                <a:latin typeface="Aptos" pitchFamily="34" charset="0"/>
                <a:ea typeface="Aptos" pitchFamily="34" charset="-122"/>
                <a:cs typeface="Aptos" pitchFamily="34" charset="-120"/>
              </a:rPr>
              <a:t>02</a:t>
            </a:r>
            <a:endParaRPr lang="en-US" sz="800" dirty="0"/>
          </a:p>
        </p:txBody>
      </p:sp>
      <p:sp>
        <p:nvSpPr>
          <p:cNvPr id="12" name="Text 10"/>
          <p:cNvSpPr/>
          <p:nvPr/>
        </p:nvSpPr>
        <p:spPr>
          <a:xfrm>
            <a:off x="2560320" y="2304288"/>
            <a:ext cx="1554480" cy="219456"/>
          </a:xfrm>
          <a:prstGeom prst="rect">
            <a:avLst/>
          </a:prstGeom>
          <a:noFill/>
          <a:ln/>
        </p:spPr>
        <p:txBody>
          <a:bodyPr wrap="square" lIns="0" tIns="0" rIns="0" bIns="0" rtlCol="0" anchor="ctr"/>
          <a:lstStyle/>
          <a:p>
            <a:pPr indent="0" marL="0">
              <a:buNone/>
            </a:pPr>
            <a:r>
              <a:rPr lang="en-US" sz="1250" b="1" dirty="0">
                <a:solidFill>
                  <a:srgbClr val="1D252C"/>
                </a:solidFill>
                <a:latin typeface="Aptos" pitchFamily="34" charset="0"/>
                <a:ea typeface="Aptos" pitchFamily="34" charset="-122"/>
                <a:cs typeface="Aptos" pitchFamily="34" charset="-120"/>
              </a:rPr>
              <a:t>Qualify</a:t>
            </a:r>
            <a:endParaRPr lang="en-US" sz="1250" dirty="0"/>
          </a:p>
        </p:txBody>
      </p:sp>
      <p:sp>
        <p:nvSpPr>
          <p:cNvPr id="13" name="Shape 11"/>
          <p:cNvSpPr/>
          <p:nvPr/>
        </p:nvSpPr>
        <p:spPr>
          <a:xfrm>
            <a:off x="4306824" y="1938528"/>
            <a:ext cx="1773936" cy="804672"/>
          </a:xfrm>
          <a:prstGeom prst="rect">
            <a:avLst/>
          </a:prstGeom>
          <a:solidFill>
            <a:srgbClr val="FFFFFF"/>
          </a:solidFill>
          <a:ln w="12700">
            <a:solidFill>
              <a:srgbClr val="D4D7DA"/>
            </a:solidFill>
            <a:prstDash val="solid"/>
          </a:ln>
        </p:spPr>
      </p:sp>
      <p:sp>
        <p:nvSpPr>
          <p:cNvPr id="14" name="Text 12"/>
          <p:cNvSpPr/>
          <p:nvPr/>
        </p:nvSpPr>
        <p:spPr>
          <a:xfrm>
            <a:off x="4416552" y="2048256"/>
            <a:ext cx="310896" cy="164592"/>
          </a:xfrm>
          <a:prstGeom prst="rect">
            <a:avLst/>
          </a:prstGeom>
          <a:noFill/>
          <a:ln/>
        </p:spPr>
        <p:txBody>
          <a:bodyPr wrap="square" lIns="0" tIns="0" rIns="0" bIns="0" rtlCol="0" anchor="ctr"/>
          <a:lstStyle/>
          <a:p>
            <a:pPr indent="0" marL="0">
              <a:buNone/>
            </a:pPr>
            <a:r>
              <a:rPr lang="en-US" sz="800" b="1" dirty="0">
                <a:solidFill>
                  <a:srgbClr val="E51938"/>
                </a:solidFill>
                <a:latin typeface="Aptos" pitchFamily="34" charset="0"/>
                <a:ea typeface="Aptos" pitchFamily="34" charset="-122"/>
                <a:cs typeface="Aptos" pitchFamily="34" charset="-120"/>
              </a:rPr>
              <a:t>03</a:t>
            </a:r>
            <a:endParaRPr lang="en-US" sz="800" dirty="0"/>
          </a:p>
        </p:txBody>
      </p:sp>
      <p:sp>
        <p:nvSpPr>
          <p:cNvPr id="15" name="Text 13"/>
          <p:cNvSpPr/>
          <p:nvPr/>
        </p:nvSpPr>
        <p:spPr>
          <a:xfrm>
            <a:off x="4416552" y="2304288"/>
            <a:ext cx="1554480" cy="219456"/>
          </a:xfrm>
          <a:prstGeom prst="rect">
            <a:avLst/>
          </a:prstGeom>
          <a:noFill/>
          <a:ln/>
        </p:spPr>
        <p:txBody>
          <a:bodyPr wrap="square" lIns="0" tIns="0" rIns="0" bIns="0" rtlCol="0" anchor="ctr"/>
          <a:lstStyle/>
          <a:p>
            <a:pPr indent="0" marL="0">
              <a:buNone/>
            </a:pPr>
            <a:r>
              <a:rPr lang="en-US" sz="1250" b="1" dirty="0">
                <a:solidFill>
                  <a:srgbClr val="1D252C"/>
                </a:solidFill>
                <a:latin typeface="Aptos" pitchFamily="34" charset="0"/>
                <a:ea typeface="Aptos" pitchFamily="34" charset="-122"/>
                <a:cs typeface="Aptos" pitchFamily="34" charset="-120"/>
              </a:rPr>
              <a:t>Develop</a:t>
            </a:r>
            <a:endParaRPr lang="en-US" sz="1250" dirty="0"/>
          </a:p>
        </p:txBody>
      </p:sp>
      <p:sp>
        <p:nvSpPr>
          <p:cNvPr id="16" name="Shape 14"/>
          <p:cNvSpPr/>
          <p:nvPr/>
        </p:nvSpPr>
        <p:spPr>
          <a:xfrm>
            <a:off x="6163056" y="1938528"/>
            <a:ext cx="1773936" cy="804672"/>
          </a:xfrm>
          <a:prstGeom prst="rect">
            <a:avLst/>
          </a:prstGeom>
          <a:solidFill>
            <a:srgbClr val="FFFFFF"/>
          </a:solidFill>
          <a:ln w="12700">
            <a:solidFill>
              <a:srgbClr val="D4D7DA"/>
            </a:solidFill>
            <a:prstDash val="solid"/>
          </a:ln>
        </p:spPr>
      </p:sp>
      <p:sp>
        <p:nvSpPr>
          <p:cNvPr id="17" name="Text 15"/>
          <p:cNvSpPr/>
          <p:nvPr/>
        </p:nvSpPr>
        <p:spPr>
          <a:xfrm>
            <a:off x="6272784" y="2048256"/>
            <a:ext cx="310896" cy="164592"/>
          </a:xfrm>
          <a:prstGeom prst="rect">
            <a:avLst/>
          </a:prstGeom>
          <a:noFill/>
          <a:ln/>
        </p:spPr>
        <p:txBody>
          <a:bodyPr wrap="square" lIns="0" tIns="0" rIns="0" bIns="0" rtlCol="0" anchor="ctr"/>
          <a:lstStyle/>
          <a:p>
            <a:pPr indent="0" marL="0">
              <a:buNone/>
            </a:pPr>
            <a:r>
              <a:rPr lang="en-US" sz="800" b="1" dirty="0">
                <a:solidFill>
                  <a:srgbClr val="E51938"/>
                </a:solidFill>
                <a:latin typeface="Aptos" pitchFamily="34" charset="0"/>
                <a:ea typeface="Aptos" pitchFamily="34" charset="-122"/>
                <a:cs typeface="Aptos" pitchFamily="34" charset="-120"/>
              </a:rPr>
              <a:t>04</a:t>
            </a:r>
            <a:endParaRPr lang="en-US" sz="800" dirty="0"/>
          </a:p>
        </p:txBody>
      </p:sp>
      <p:sp>
        <p:nvSpPr>
          <p:cNvPr id="18" name="Text 16"/>
          <p:cNvSpPr/>
          <p:nvPr/>
        </p:nvSpPr>
        <p:spPr>
          <a:xfrm>
            <a:off x="6272784" y="2304288"/>
            <a:ext cx="1554480" cy="219456"/>
          </a:xfrm>
          <a:prstGeom prst="rect">
            <a:avLst/>
          </a:prstGeom>
          <a:noFill/>
          <a:ln/>
        </p:spPr>
        <p:txBody>
          <a:bodyPr wrap="square" lIns="0" tIns="0" rIns="0" bIns="0" rtlCol="0" anchor="ctr"/>
          <a:lstStyle/>
          <a:p>
            <a:pPr indent="0" marL="0">
              <a:buNone/>
            </a:pPr>
            <a:r>
              <a:rPr lang="en-US" sz="1250" b="1" dirty="0">
                <a:solidFill>
                  <a:srgbClr val="1D252C"/>
                </a:solidFill>
                <a:latin typeface="Aptos" pitchFamily="34" charset="0"/>
                <a:ea typeface="Aptos" pitchFamily="34" charset="-122"/>
                <a:cs typeface="Aptos" pitchFamily="34" charset="-120"/>
              </a:rPr>
              <a:t>Propose</a:t>
            </a:r>
            <a:endParaRPr lang="en-US" sz="1250" dirty="0"/>
          </a:p>
        </p:txBody>
      </p:sp>
      <p:sp>
        <p:nvSpPr>
          <p:cNvPr id="19" name="Shape 17"/>
          <p:cNvSpPr/>
          <p:nvPr/>
        </p:nvSpPr>
        <p:spPr>
          <a:xfrm>
            <a:off x="8019288" y="1938528"/>
            <a:ext cx="1773936" cy="804672"/>
          </a:xfrm>
          <a:prstGeom prst="rect">
            <a:avLst/>
          </a:prstGeom>
          <a:solidFill>
            <a:srgbClr val="FFFFFF"/>
          </a:solidFill>
          <a:ln w="12700">
            <a:solidFill>
              <a:srgbClr val="D4D7DA"/>
            </a:solidFill>
            <a:prstDash val="solid"/>
          </a:ln>
        </p:spPr>
      </p:sp>
      <p:sp>
        <p:nvSpPr>
          <p:cNvPr id="20" name="Text 18"/>
          <p:cNvSpPr/>
          <p:nvPr/>
        </p:nvSpPr>
        <p:spPr>
          <a:xfrm>
            <a:off x="8129016" y="2048256"/>
            <a:ext cx="310896" cy="164592"/>
          </a:xfrm>
          <a:prstGeom prst="rect">
            <a:avLst/>
          </a:prstGeom>
          <a:noFill/>
          <a:ln/>
        </p:spPr>
        <p:txBody>
          <a:bodyPr wrap="square" lIns="0" tIns="0" rIns="0" bIns="0" rtlCol="0" anchor="ctr"/>
          <a:lstStyle/>
          <a:p>
            <a:pPr indent="0" marL="0">
              <a:buNone/>
            </a:pPr>
            <a:r>
              <a:rPr lang="en-US" sz="800" b="1" dirty="0">
                <a:solidFill>
                  <a:srgbClr val="E51938"/>
                </a:solidFill>
                <a:latin typeface="Aptos" pitchFamily="34" charset="0"/>
                <a:ea typeface="Aptos" pitchFamily="34" charset="-122"/>
                <a:cs typeface="Aptos" pitchFamily="34" charset="-120"/>
              </a:rPr>
              <a:t>05</a:t>
            </a:r>
            <a:endParaRPr lang="en-US" sz="800" dirty="0"/>
          </a:p>
        </p:txBody>
      </p:sp>
      <p:sp>
        <p:nvSpPr>
          <p:cNvPr id="21" name="Text 19"/>
          <p:cNvSpPr/>
          <p:nvPr/>
        </p:nvSpPr>
        <p:spPr>
          <a:xfrm>
            <a:off x="8129016" y="2304288"/>
            <a:ext cx="1554480" cy="219456"/>
          </a:xfrm>
          <a:prstGeom prst="rect">
            <a:avLst/>
          </a:prstGeom>
          <a:noFill/>
          <a:ln/>
        </p:spPr>
        <p:txBody>
          <a:bodyPr wrap="square" lIns="0" tIns="0" rIns="0" bIns="0" rtlCol="0" anchor="ctr"/>
          <a:lstStyle/>
          <a:p>
            <a:pPr indent="0" marL="0">
              <a:buNone/>
            </a:pPr>
            <a:r>
              <a:rPr lang="en-US" sz="1250" b="1" dirty="0">
                <a:solidFill>
                  <a:srgbClr val="1D252C"/>
                </a:solidFill>
                <a:latin typeface="Aptos" pitchFamily="34" charset="0"/>
                <a:ea typeface="Aptos" pitchFamily="34" charset="-122"/>
                <a:cs typeface="Aptos" pitchFamily="34" charset="-120"/>
              </a:rPr>
              <a:t>Close</a:t>
            </a:r>
            <a:endParaRPr lang="en-US" sz="1250" dirty="0"/>
          </a:p>
        </p:txBody>
      </p:sp>
      <p:sp>
        <p:nvSpPr>
          <p:cNvPr id="22" name="Shape 20"/>
          <p:cNvSpPr/>
          <p:nvPr/>
        </p:nvSpPr>
        <p:spPr>
          <a:xfrm>
            <a:off x="9875520" y="1938528"/>
            <a:ext cx="1773936" cy="804672"/>
          </a:xfrm>
          <a:prstGeom prst="rect">
            <a:avLst/>
          </a:prstGeom>
          <a:solidFill>
            <a:srgbClr val="FFFFFF"/>
          </a:solidFill>
          <a:ln w="12700">
            <a:solidFill>
              <a:srgbClr val="D4D7DA"/>
            </a:solidFill>
            <a:prstDash val="solid"/>
          </a:ln>
        </p:spPr>
      </p:sp>
      <p:sp>
        <p:nvSpPr>
          <p:cNvPr id="23" name="Text 21"/>
          <p:cNvSpPr/>
          <p:nvPr/>
        </p:nvSpPr>
        <p:spPr>
          <a:xfrm>
            <a:off x="9985248" y="2048256"/>
            <a:ext cx="310896" cy="164592"/>
          </a:xfrm>
          <a:prstGeom prst="rect">
            <a:avLst/>
          </a:prstGeom>
          <a:noFill/>
          <a:ln/>
        </p:spPr>
        <p:txBody>
          <a:bodyPr wrap="square" lIns="0" tIns="0" rIns="0" bIns="0" rtlCol="0" anchor="ctr"/>
          <a:lstStyle/>
          <a:p>
            <a:pPr indent="0" marL="0">
              <a:buNone/>
            </a:pPr>
            <a:r>
              <a:rPr lang="en-US" sz="800" b="1" dirty="0">
                <a:solidFill>
                  <a:srgbClr val="E51938"/>
                </a:solidFill>
                <a:latin typeface="Aptos" pitchFamily="34" charset="0"/>
                <a:ea typeface="Aptos" pitchFamily="34" charset="-122"/>
                <a:cs typeface="Aptos" pitchFamily="34" charset="-120"/>
              </a:rPr>
              <a:t>06</a:t>
            </a:r>
            <a:endParaRPr lang="en-US" sz="800" dirty="0"/>
          </a:p>
        </p:txBody>
      </p:sp>
      <p:sp>
        <p:nvSpPr>
          <p:cNvPr id="24" name="Text 22"/>
          <p:cNvSpPr/>
          <p:nvPr/>
        </p:nvSpPr>
        <p:spPr>
          <a:xfrm>
            <a:off x="9985248" y="2304288"/>
            <a:ext cx="1554480" cy="219456"/>
          </a:xfrm>
          <a:prstGeom prst="rect">
            <a:avLst/>
          </a:prstGeom>
          <a:noFill/>
          <a:ln/>
        </p:spPr>
        <p:txBody>
          <a:bodyPr wrap="square" lIns="0" tIns="0" rIns="0" bIns="0" rtlCol="0" anchor="ctr"/>
          <a:lstStyle/>
          <a:p>
            <a:pPr indent="0" marL="0">
              <a:buNone/>
            </a:pPr>
            <a:r>
              <a:rPr lang="en-US" sz="1250" b="1" dirty="0">
                <a:solidFill>
                  <a:srgbClr val="1D252C"/>
                </a:solidFill>
                <a:latin typeface="Aptos" pitchFamily="34" charset="0"/>
                <a:ea typeface="Aptos" pitchFamily="34" charset="-122"/>
                <a:cs typeface="Aptos" pitchFamily="34" charset="-120"/>
              </a:rPr>
              <a:t>Continue</a:t>
            </a:r>
            <a:endParaRPr lang="en-US" sz="1250" dirty="0"/>
          </a:p>
        </p:txBody>
      </p:sp>
      <p:sp>
        <p:nvSpPr>
          <p:cNvPr id="25" name="Shape 23"/>
          <p:cNvSpPr/>
          <p:nvPr/>
        </p:nvSpPr>
        <p:spPr>
          <a:xfrm>
            <a:off x="1280160" y="3182112"/>
            <a:ext cx="9601200" cy="0"/>
          </a:xfrm>
          <a:prstGeom prst="line">
            <a:avLst/>
          </a:prstGeom>
          <a:noFill/>
          <a:ln w="25400">
            <a:solidFill>
              <a:srgbClr val="D4D7DA"/>
            </a:solidFill>
            <a:prstDash val="solid"/>
          </a:ln>
        </p:spPr>
      </p:sp>
      <p:sp>
        <p:nvSpPr>
          <p:cNvPr id="26" name="Shape 24"/>
          <p:cNvSpPr/>
          <p:nvPr/>
        </p:nvSpPr>
        <p:spPr>
          <a:xfrm>
            <a:off x="658368" y="2889504"/>
            <a:ext cx="502920" cy="502920"/>
          </a:xfrm>
          <a:prstGeom prst="ellipse">
            <a:avLst/>
          </a:prstGeom>
          <a:solidFill>
            <a:srgbClr val="001D34"/>
          </a:solidFill>
          <a:ln w="25400">
            <a:solidFill>
              <a:srgbClr val="FFFFFF"/>
            </a:solidFill>
            <a:prstDash val="solid"/>
          </a:ln>
        </p:spPr>
      </p:sp>
      <p:sp>
        <p:nvSpPr>
          <p:cNvPr id="27" name="Text 25"/>
          <p:cNvSpPr/>
          <p:nvPr/>
        </p:nvSpPr>
        <p:spPr>
          <a:xfrm>
            <a:off x="585216" y="3584448"/>
            <a:ext cx="2029968" cy="384048"/>
          </a:xfrm>
          <a:prstGeom prst="rect">
            <a:avLst/>
          </a:prstGeom>
          <a:noFill/>
          <a:ln/>
        </p:spPr>
        <p:txBody>
          <a:bodyPr wrap="square" lIns="0" tIns="0" rIns="0" bIns="0" rtlCol="0" anchor="ctr">
            <a:normAutofit/>
          </a:bodyPr>
          <a:lstStyle/>
          <a:p>
            <a:pPr indent="0" marL="0">
              <a:buNone/>
            </a:pPr>
            <a:r>
              <a:rPr lang="en-US" sz="1400" b="1" dirty="0">
                <a:solidFill>
                  <a:srgbClr val="001D34"/>
                </a:solidFill>
                <a:latin typeface="Aptos Display" pitchFamily="34" charset="0"/>
                <a:ea typeface="Aptos Display" pitchFamily="34" charset="-122"/>
                <a:cs typeface="Aptos Display" pitchFamily="34" charset="-120"/>
              </a:rPr>
              <a:t>Dynamics 365 Sales</a:t>
            </a:r>
            <a:endParaRPr lang="en-US" sz="1400" dirty="0"/>
          </a:p>
        </p:txBody>
      </p:sp>
      <p:sp>
        <p:nvSpPr>
          <p:cNvPr id="28" name="Text 26"/>
          <p:cNvSpPr/>
          <p:nvPr/>
        </p:nvSpPr>
        <p:spPr>
          <a:xfrm>
            <a:off x="585216" y="4069080"/>
            <a:ext cx="2029968" cy="658368"/>
          </a:xfrm>
          <a:prstGeom prst="rect">
            <a:avLst/>
          </a:prstGeom>
          <a:noFill/>
          <a:ln/>
        </p:spPr>
        <p:txBody>
          <a:bodyPr wrap="square" lIns="0" tIns="0" rIns="0" bIns="0" rtlCol="0" anchor="ctr">
            <a:normAutofit/>
          </a:bodyPr>
          <a:lstStyle/>
          <a:p>
            <a:pPr indent="0" marL="0">
              <a:buNone/>
            </a:pPr>
            <a:r>
              <a:rPr lang="en-US" sz="1050" dirty="0">
                <a:solidFill>
                  <a:srgbClr val="59636B"/>
                </a:solidFill>
                <a:latin typeface="Aptos" pitchFamily="34" charset="0"/>
                <a:ea typeface="Aptos" pitchFamily="34" charset="-122"/>
                <a:cs typeface="Aptos" pitchFamily="34" charset="-120"/>
              </a:rPr>
              <a:t>Lead, opportunity, products, quote, close</a:t>
            </a:r>
            <a:endParaRPr lang="en-US" sz="1050" dirty="0"/>
          </a:p>
        </p:txBody>
      </p:sp>
      <p:sp>
        <p:nvSpPr>
          <p:cNvPr id="29" name="Shape 27"/>
          <p:cNvSpPr/>
          <p:nvPr/>
        </p:nvSpPr>
        <p:spPr>
          <a:xfrm>
            <a:off x="2926080" y="2889504"/>
            <a:ext cx="502920" cy="502920"/>
          </a:xfrm>
          <a:prstGeom prst="ellipse">
            <a:avLst/>
          </a:prstGeom>
          <a:solidFill>
            <a:srgbClr val="001D34"/>
          </a:solidFill>
          <a:ln w="25400">
            <a:solidFill>
              <a:srgbClr val="FFFFFF"/>
            </a:solidFill>
            <a:prstDash val="solid"/>
          </a:ln>
        </p:spPr>
      </p:sp>
      <p:sp>
        <p:nvSpPr>
          <p:cNvPr id="30" name="Text 28"/>
          <p:cNvSpPr/>
          <p:nvPr/>
        </p:nvSpPr>
        <p:spPr>
          <a:xfrm>
            <a:off x="2852928" y="3584448"/>
            <a:ext cx="2029968" cy="384048"/>
          </a:xfrm>
          <a:prstGeom prst="rect">
            <a:avLst/>
          </a:prstGeom>
          <a:noFill/>
          <a:ln/>
        </p:spPr>
        <p:txBody>
          <a:bodyPr wrap="square" lIns="0" tIns="0" rIns="0" bIns="0" rtlCol="0" anchor="ctr">
            <a:normAutofit/>
          </a:bodyPr>
          <a:lstStyle/>
          <a:p>
            <a:pPr indent="0" marL="0">
              <a:buNone/>
            </a:pPr>
            <a:r>
              <a:rPr lang="en-US" sz="1400" b="1" dirty="0">
                <a:solidFill>
                  <a:srgbClr val="001D34"/>
                </a:solidFill>
                <a:latin typeface="Aptos Display" pitchFamily="34" charset="0"/>
                <a:ea typeface="Aptos Display" pitchFamily="34" charset="-122"/>
                <a:cs typeface="Aptos Display" pitchFamily="34" charset="-120"/>
              </a:rPr>
              <a:t>Outlook + Sales Agent</a:t>
            </a:r>
            <a:endParaRPr lang="en-US" sz="1400" dirty="0"/>
          </a:p>
        </p:txBody>
      </p:sp>
      <p:sp>
        <p:nvSpPr>
          <p:cNvPr id="31" name="Text 29"/>
          <p:cNvSpPr/>
          <p:nvPr/>
        </p:nvSpPr>
        <p:spPr>
          <a:xfrm>
            <a:off x="2852928" y="4069080"/>
            <a:ext cx="2029968" cy="658368"/>
          </a:xfrm>
          <a:prstGeom prst="rect">
            <a:avLst/>
          </a:prstGeom>
          <a:noFill/>
          <a:ln/>
        </p:spPr>
        <p:txBody>
          <a:bodyPr wrap="square" lIns="0" tIns="0" rIns="0" bIns="0" rtlCol="0" anchor="ctr">
            <a:normAutofit/>
          </a:bodyPr>
          <a:lstStyle/>
          <a:p>
            <a:pPr indent="0" marL="0">
              <a:buNone/>
            </a:pPr>
            <a:r>
              <a:rPr lang="en-US" sz="1050" dirty="0">
                <a:solidFill>
                  <a:srgbClr val="59636B"/>
                </a:solidFill>
                <a:latin typeface="Aptos" pitchFamily="34" charset="0"/>
                <a:ea typeface="Aptos" pitchFamily="34" charset="-122"/>
                <a:cs typeface="Aptos" pitchFamily="34" charset="-120"/>
              </a:rPr>
              <a:t>Meeting and relationship context</a:t>
            </a:r>
            <a:endParaRPr lang="en-US" sz="1050" dirty="0"/>
          </a:p>
        </p:txBody>
      </p:sp>
      <p:sp>
        <p:nvSpPr>
          <p:cNvPr id="32" name="Shape 30"/>
          <p:cNvSpPr/>
          <p:nvPr/>
        </p:nvSpPr>
        <p:spPr>
          <a:xfrm>
            <a:off x="5193792" y="2889504"/>
            <a:ext cx="502920" cy="502920"/>
          </a:xfrm>
          <a:prstGeom prst="ellipse">
            <a:avLst/>
          </a:prstGeom>
          <a:solidFill>
            <a:srgbClr val="001D34"/>
          </a:solidFill>
          <a:ln w="25400">
            <a:solidFill>
              <a:srgbClr val="FFFFFF"/>
            </a:solidFill>
            <a:prstDash val="solid"/>
          </a:ln>
        </p:spPr>
      </p:sp>
      <p:sp>
        <p:nvSpPr>
          <p:cNvPr id="33" name="Text 31"/>
          <p:cNvSpPr/>
          <p:nvPr/>
        </p:nvSpPr>
        <p:spPr>
          <a:xfrm>
            <a:off x="5120640" y="3584448"/>
            <a:ext cx="2029968" cy="384048"/>
          </a:xfrm>
          <a:prstGeom prst="rect">
            <a:avLst/>
          </a:prstGeom>
          <a:noFill/>
          <a:ln/>
        </p:spPr>
        <p:txBody>
          <a:bodyPr wrap="square" lIns="0" tIns="0" rIns="0" bIns="0" rtlCol="0" anchor="ctr">
            <a:normAutofit/>
          </a:bodyPr>
          <a:lstStyle/>
          <a:p>
            <a:pPr indent="0" marL="0">
              <a:buNone/>
            </a:pPr>
            <a:r>
              <a:rPr lang="en-US" sz="1400" b="1" dirty="0">
                <a:solidFill>
                  <a:srgbClr val="001D34"/>
                </a:solidFill>
                <a:latin typeface="Aptos Display" pitchFamily="34" charset="0"/>
                <a:ea typeface="Aptos Display" pitchFamily="34" charset="-122"/>
                <a:cs typeface="Aptos Display" pitchFamily="34" charset="-120"/>
              </a:rPr>
              <a:t>Cowork + Word + PowerPoint</a:t>
            </a:r>
            <a:endParaRPr lang="en-US" sz="1400" dirty="0"/>
          </a:p>
        </p:txBody>
      </p:sp>
      <p:sp>
        <p:nvSpPr>
          <p:cNvPr id="34" name="Text 32"/>
          <p:cNvSpPr/>
          <p:nvPr/>
        </p:nvSpPr>
        <p:spPr>
          <a:xfrm>
            <a:off x="5120640" y="4069080"/>
            <a:ext cx="2029968" cy="658368"/>
          </a:xfrm>
          <a:prstGeom prst="rect">
            <a:avLst/>
          </a:prstGeom>
          <a:noFill/>
          <a:ln/>
        </p:spPr>
        <p:txBody>
          <a:bodyPr wrap="square" lIns="0" tIns="0" rIns="0" bIns="0" rtlCol="0" anchor="ctr">
            <a:normAutofit/>
          </a:bodyPr>
          <a:lstStyle/>
          <a:p>
            <a:pPr indent="0" marL="0">
              <a:buNone/>
            </a:pPr>
            <a:r>
              <a:rPr lang="en-US" sz="1050" dirty="0">
                <a:solidFill>
                  <a:srgbClr val="59636B"/>
                </a:solidFill>
                <a:latin typeface="Aptos" pitchFamily="34" charset="0"/>
                <a:ea typeface="Aptos" pitchFamily="34" charset="-122"/>
                <a:cs typeface="Aptos" pitchFamily="34" charset="-120"/>
              </a:rPr>
              <a:t>Grounded private customer work</a:t>
            </a:r>
            <a:endParaRPr lang="en-US" sz="1050" dirty="0"/>
          </a:p>
        </p:txBody>
      </p:sp>
      <p:sp>
        <p:nvSpPr>
          <p:cNvPr id="35" name="Shape 33"/>
          <p:cNvSpPr/>
          <p:nvPr/>
        </p:nvSpPr>
        <p:spPr>
          <a:xfrm>
            <a:off x="7461504" y="2889504"/>
            <a:ext cx="502920" cy="502920"/>
          </a:xfrm>
          <a:prstGeom prst="ellipse">
            <a:avLst/>
          </a:prstGeom>
          <a:solidFill>
            <a:srgbClr val="E51938"/>
          </a:solidFill>
          <a:ln w="25400">
            <a:solidFill>
              <a:srgbClr val="FFFFFF"/>
            </a:solidFill>
            <a:prstDash val="solid"/>
          </a:ln>
        </p:spPr>
      </p:sp>
      <p:sp>
        <p:nvSpPr>
          <p:cNvPr id="36" name="Text 34"/>
          <p:cNvSpPr/>
          <p:nvPr/>
        </p:nvSpPr>
        <p:spPr>
          <a:xfrm>
            <a:off x="7388352" y="3584448"/>
            <a:ext cx="2029968" cy="384048"/>
          </a:xfrm>
          <a:prstGeom prst="rect">
            <a:avLst/>
          </a:prstGeom>
          <a:noFill/>
          <a:ln/>
        </p:spPr>
        <p:txBody>
          <a:bodyPr wrap="square" lIns="0" tIns="0" rIns="0" bIns="0" rtlCol="0" anchor="ctr">
            <a:normAutofit/>
          </a:bodyPr>
          <a:lstStyle/>
          <a:p>
            <a:pPr indent="0" marL="0">
              <a:buNone/>
            </a:pPr>
            <a:r>
              <a:rPr lang="en-US" sz="1400" b="1" dirty="0">
                <a:solidFill>
                  <a:srgbClr val="001D34"/>
                </a:solidFill>
                <a:latin typeface="Aptos Display" pitchFamily="34" charset="0"/>
                <a:ea typeface="Aptos Display" pitchFamily="34" charset="-122"/>
                <a:cs typeface="Aptos Display" pitchFamily="34" charset="-120"/>
              </a:rPr>
              <a:t>Customer Service + Field Service</a:t>
            </a:r>
            <a:endParaRPr lang="en-US" sz="1400" dirty="0"/>
          </a:p>
        </p:txBody>
      </p:sp>
      <p:sp>
        <p:nvSpPr>
          <p:cNvPr id="37" name="Text 35"/>
          <p:cNvSpPr/>
          <p:nvPr/>
        </p:nvSpPr>
        <p:spPr>
          <a:xfrm>
            <a:off x="7388352" y="4069080"/>
            <a:ext cx="2029968" cy="658368"/>
          </a:xfrm>
          <a:prstGeom prst="rect">
            <a:avLst/>
          </a:prstGeom>
          <a:noFill/>
          <a:ln/>
        </p:spPr>
        <p:txBody>
          <a:bodyPr wrap="square" lIns="0" tIns="0" rIns="0" bIns="0" rtlCol="0" anchor="ctr">
            <a:normAutofit/>
          </a:bodyPr>
          <a:lstStyle/>
          <a:p>
            <a:pPr indent="0" marL="0">
              <a:buNone/>
            </a:pPr>
            <a:r>
              <a:rPr lang="en-US" sz="1050" dirty="0">
                <a:solidFill>
                  <a:srgbClr val="59636B"/>
                </a:solidFill>
                <a:latin typeface="Aptos" pitchFamily="34" charset="0"/>
                <a:ea typeface="Aptos" pitchFamily="34" charset="-122"/>
                <a:cs typeface="Aptos" pitchFamily="34" charset="-120"/>
              </a:rPr>
              <a:t>Case, asset, entitlement, work order</a:t>
            </a:r>
            <a:endParaRPr lang="en-US" sz="1050" dirty="0"/>
          </a:p>
        </p:txBody>
      </p:sp>
      <p:sp>
        <p:nvSpPr>
          <p:cNvPr id="38" name="Shape 36"/>
          <p:cNvSpPr/>
          <p:nvPr/>
        </p:nvSpPr>
        <p:spPr>
          <a:xfrm>
            <a:off x="9729216" y="2889504"/>
            <a:ext cx="502920" cy="502920"/>
          </a:xfrm>
          <a:prstGeom prst="ellipse">
            <a:avLst/>
          </a:prstGeom>
          <a:solidFill>
            <a:srgbClr val="E51938"/>
          </a:solidFill>
          <a:ln w="25400">
            <a:solidFill>
              <a:srgbClr val="FFFFFF"/>
            </a:solidFill>
            <a:prstDash val="solid"/>
          </a:ln>
        </p:spPr>
      </p:sp>
      <p:sp>
        <p:nvSpPr>
          <p:cNvPr id="39" name="Text 37"/>
          <p:cNvSpPr/>
          <p:nvPr/>
        </p:nvSpPr>
        <p:spPr>
          <a:xfrm>
            <a:off x="9656064" y="3584448"/>
            <a:ext cx="2029968" cy="384048"/>
          </a:xfrm>
          <a:prstGeom prst="rect">
            <a:avLst/>
          </a:prstGeom>
          <a:noFill/>
          <a:ln/>
        </p:spPr>
        <p:txBody>
          <a:bodyPr wrap="square" lIns="0" tIns="0" rIns="0" bIns="0" rtlCol="0" anchor="ctr">
            <a:normAutofit/>
          </a:bodyPr>
          <a:lstStyle/>
          <a:p>
            <a:pPr indent="0" marL="0">
              <a:buNone/>
            </a:pPr>
            <a:r>
              <a:rPr lang="en-US" sz="1400" b="1" dirty="0">
                <a:solidFill>
                  <a:srgbClr val="001D34"/>
                </a:solidFill>
                <a:latin typeface="Aptos Display" pitchFamily="34" charset="0"/>
                <a:ea typeface="Aptos Display" pitchFamily="34" charset="-122"/>
                <a:cs typeface="Aptos Display" pitchFamily="34" charset="-120"/>
              </a:rPr>
              <a:t>Microsoft Planner</a:t>
            </a:r>
            <a:endParaRPr lang="en-US" sz="1400" dirty="0"/>
          </a:p>
        </p:txBody>
      </p:sp>
      <p:sp>
        <p:nvSpPr>
          <p:cNvPr id="40" name="Text 38"/>
          <p:cNvSpPr/>
          <p:nvPr/>
        </p:nvSpPr>
        <p:spPr>
          <a:xfrm>
            <a:off x="9656064" y="4069080"/>
            <a:ext cx="2029968" cy="658368"/>
          </a:xfrm>
          <a:prstGeom prst="rect">
            <a:avLst/>
          </a:prstGeom>
          <a:noFill/>
          <a:ln/>
        </p:spPr>
        <p:txBody>
          <a:bodyPr wrap="square" lIns="0" tIns="0" rIns="0" bIns="0" rtlCol="0" anchor="ctr">
            <a:normAutofit/>
          </a:bodyPr>
          <a:lstStyle/>
          <a:p>
            <a:pPr indent="0" marL="0">
              <a:buNone/>
            </a:pPr>
            <a:r>
              <a:rPr lang="en-US" sz="1050" dirty="0">
                <a:solidFill>
                  <a:srgbClr val="59636B"/>
                </a:solidFill>
                <a:latin typeface="Aptos" pitchFamily="34" charset="0"/>
                <a:ea typeface="Aptos" pitchFamily="34" charset="-122"/>
                <a:cs typeface="Aptos" pitchFamily="34" charset="-120"/>
              </a:rPr>
              <a:t>Cross-functional tasks when appropriate</a:t>
            </a:r>
            <a:endParaRPr lang="en-US" sz="1050" dirty="0"/>
          </a:p>
        </p:txBody>
      </p:sp>
      <p:sp>
        <p:nvSpPr>
          <p:cNvPr id="41" name="Shape 39"/>
          <p:cNvSpPr/>
          <p:nvPr/>
        </p:nvSpPr>
        <p:spPr>
          <a:xfrm>
            <a:off x="658368" y="5138928"/>
            <a:ext cx="10844784" cy="621792"/>
          </a:xfrm>
          <a:prstGeom prst="rect">
            <a:avLst/>
          </a:prstGeom>
          <a:solidFill>
            <a:srgbClr val="001D34"/>
          </a:solidFill>
          <a:ln w="12700">
            <a:solidFill>
              <a:srgbClr val="001D34"/>
            </a:solidFill>
            <a:prstDash val="solid"/>
          </a:ln>
        </p:spPr>
      </p:sp>
      <p:sp>
        <p:nvSpPr>
          <p:cNvPr id="42" name="Text 40"/>
          <p:cNvSpPr/>
          <p:nvPr/>
        </p:nvSpPr>
        <p:spPr>
          <a:xfrm>
            <a:off x="896112" y="5321808"/>
            <a:ext cx="10332720" cy="228600"/>
          </a:xfrm>
          <a:prstGeom prst="rect">
            <a:avLst/>
          </a:prstGeom>
          <a:noFill/>
          <a:ln/>
        </p:spPr>
        <p:txBody>
          <a:bodyPr wrap="square" lIns="0" tIns="0" rIns="0" bIns="0" rtlCol="0" anchor="ctr"/>
          <a:lstStyle/>
          <a:p>
            <a:pPr algn="ctr" indent="0" marL="0">
              <a:buNone/>
            </a:pPr>
            <a:r>
              <a:rPr lang="en-US" sz="1800" b="1" dirty="0">
                <a:solidFill>
                  <a:srgbClr val="FFFFFF"/>
                </a:solidFill>
                <a:latin typeface="Aptos Display" pitchFamily="34" charset="0"/>
                <a:ea typeface="Aptos Display" pitchFamily="34" charset="-122"/>
                <a:cs typeface="Aptos Display" pitchFamily="34" charset="-120"/>
              </a:rPr>
              <a:t>The lifecycle is one record spine, not six disconnected demos.</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4EF"/>
        </a:solidFill>
      </p:bgPr>
    </p:bg>
    <p:spTree>
      <p:nvGrpSpPr>
        <p:cNvPr id="1" name=""/>
        <p:cNvGrpSpPr/>
        <p:nvPr/>
      </p:nvGrpSpPr>
      <p:grpSpPr>
        <a:xfrm>
          <a:off x="0" y="0"/>
          <a:ext cx="0" cy="0"/>
          <a:chOff x="0" y="0"/>
          <a:chExt cx="0" cy="0"/>
        </a:xfrm>
      </p:grpSpPr>
      <p:sp>
        <p:nvSpPr>
          <p:cNvPr id="2" name="Text 0"/>
          <p:cNvSpPr/>
          <p:nvPr/>
        </p:nvSpPr>
        <p:spPr>
          <a:xfrm>
            <a:off x="548640" y="384048"/>
            <a:ext cx="4389120" cy="219456"/>
          </a:xfrm>
          <a:prstGeom prst="rect">
            <a:avLst/>
          </a:prstGeom>
          <a:noFill/>
          <a:ln/>
        </p:spPr>
        <p:txBody>
          <a:bodyPr wrap="square" lIns="0" tIns="0" rIns="0" bIns="0" rtlCol="0" anchor="ctr"/>
          <a:lstStyle/>
          <a:p>
            <a:pPr indent="0" marL="0">
              <a:buNone/>
            </a:pPr>
            <a:r>
              <a:rPr lang="en-US" sz="1000" b="1" dirty="0">
                <a:solidFill>
                  <a:srgbClr val="E51938"/>
                </a:solidFill>
                <a:latin typeface="Aptos" pitchFamily="34" charset="0"/>
                <a:ea typeface="Aptos" pitchFamily="34" charset="-122"/>
                <a:cs typeface="Aptos" pitchFamily="34" charset="-120"/>
              </a:rPr>
              <a:t>EVIDENCE BOUNDARY</a:t>
            </a:r>
            <a:endParaRPr lang="en-US" sz="1000" dirty="0"/>
          </a:p>
        </p:txBody>
      </p:sp>
      <p:sp>
        <p:nvSpPr>
          <p:cNvPr id="3" name="Text 1"/>
          <p:cNvSpPr/>
          <p:nvPr/>
        </p:nvSpPr>
        <p:spPr>
          <a:xfrm>
            <a:off x="548640" y="713232"/>
            <a:ext cx="10972800" cy="566928"/>
          </a:xfrm>
          <a:prstGeom prst="rect">
            <a:avLst/>
          </a:prstGeom>
          <a:noFill/>
          <a:ln/>
        </p:spPr>
        <p:txBody>
          <a:bodyPr wrap="square" lIns="0" tIns="0" rIns="0" bIns="0" rtlCol="0" anchor="ctr">
            <a:normAutofit/>
          </a:bodyPr>
          <a:lstStyle/>
          <a:p>
            <a:pPr indent="0" marL="0">
              <a:buNone/>
            </a:pPr>
            <a:r>
              <a:rPr lang="en-US" sz="2800" b="1" dirty="0">
                <a:solidFill>
                  <a:srgbClr val="001D34"/>
                </a:solidFill>
                <a:latin typeface="Aptos Display" pitchFamily="34" charset="0"/>
                <a:ea typeface="Aptos Display" pitchFamily="34" charset="-122"/>
                <a:cs typeface="Aptos Display" pitchFamily="34" charset="-120"/>
              </a:rPr>
              <a:t>What the demonstration showed - and what comes next</a:t>
            </a:r>
            <a:endParaRPr lang="en-US" sz="2800" dirty="0"/>
          </a:p>
        </p:txBody>
      </p:sp>
      <p:sp>
        <p:nvSpPr>
          <p:cNvPr id="4" name="Text 2"/>
          <p:cNvSpPr/>
          <p:nvPr/>
        </p:nvSpPr>
        <p:spPr>
          <a:xfrm>
            <a:off x="548640" y="1353312"/>
            <a:ext cx="10789920" cy="411480"/>
          </a:xfrm>
          <a:prstGeom prst="rect">
            <a:avLst/>
          </a:prstGeom>
          <a:noFill/>
          <a:ln/>
        </p:spPr>
        <p:txBody>
          <a:bodyPr wrap="square" lIns="0" tIns="0" rIns="0" bIns="0" rtlCol="0" anchor="ctr">
            <a:normAutofit/>
          </a:bodyPr>
          <a:lstStyle/>
          <a:p>
            <a:pPr indent="0" marL="0">
              <a:buNone/>
            </a:pPr>
            <a:r>
              <a:rPr lang="en-US" sz="1450" dirty="0">
                <a:solidFill>
                  <a:srgbClr val="59636B"/>
                </a:solidFill>
                <a:latin typeface="Aptos" pitchFamily="34" charset="0"/>
                <a:ea typeface="Aptos" pitchFamily="34" charset="-122"/>
                <a:cs typeface="Aptos" pitchFamily="34" charset="-120"/>
              </a:rPr>
              <a:t>The next build deepens the beginning and end without overstating current readiness.</a:t>
            </a:r>
            <a:endParaRPr lang="en-US" sz="1450" dirty="0"/>
          </a:p>
        </p:txBody>
      </p:sp>
      <p:sp>
        <p:nvSpPr>
          <p:cNvPr id="5" name="Text 3"/>
          <p:cNvSpPr/>
          <p:nvPr/>
        </p:nvSpPr>
        <p:spPr>
          <a:xfrm>
            <a:off x="502920" y="6510528"/>
            <a:ext cx="9966960" cy="182880"/>
          </a:xfrm>
          <a:prstGeom prst="rect">
            <a:avLst/>
          </a:prstGeom>
          <a:noFill/>
          <a:ln/>
        </p:spPr>
        <p:txBody>
          <a:bodyPr wrap="square" lIns="0" tIns="0" rIns="0" bIns="0" rtlCol="0" anchor="ctr"/>
          <a:lstStyle/>
          <a:p>
            <a:pPr indent="0" marL="0">
              <a:buNone/>
            </a:pPr>
            <a:r>
              <a:rPr lang="en-US" sz="850" dirty="0">
                <a:solidFill>
                  <a:srgbClr val="59636B"/>
                </a:solidFill>
                <a:latin typeface="Aptos" pitchFamily="34" charset="0"/>
                <a:ea typeface="Aptos" pitchFamily="34" charset="-122"/>
                <a:cs typeface="Aptos" pitchFamily="34" charset="-120"/>
              </a:rPr>
              <a:t>Haworth + Microsoft | Customer review draft | Synthetic demonstration data</a:t>
            </a:r>
            <a:endParaRPr lang="en-US" sz="850" dirty="0"/>
          </a:p>
        </p:txBody>
      </p:sp>
      <p:sp>
        <p:nvSpPr>
          <p:cNvPr id="6" name="Text 4"/>
          <p:cNvSpPr/>
          <p:nvPr/>
        </p:nvSpPr>
        <p:spPr>
          <a:xfrm>
            <a:off x="11155680" y="6473952"/>
            <a:ext cx="502920" cy="201168"/>
          </a:xfrm>
          <a:prstGeom prst="rect">
            <a:avLst/>
          </a:prstGeom>
          <a:noFill/>
          <a:ln/>
        </p:spPr>
        <p:txBody>
          <a:bodyPr wrap="square" lIns="0" tIns="0" rIns="0" bIns="0" rtlCol="0" anchor="ctr"/>
          <a:lstStyle/>
          <a:p>
            <a:pPr algn="r" indent="0" marL="0">
              <a:buNone/>
            </a:pPr>
            <a:r>
              <a:rPr lang="en-US" sz="900" dirty="0">
                <a:solidFill>
                  <a:srgbClr val="1D252C"/>
                </a:solidFill>
                <a:latin typeface="Aptos" pitchFamily="34" charset="0"/>
                <a:ea typeface="Aptos" pitchFamily="34" charset="-122"/>
                <a:cs typeface="Aptos" pitchFamily="34" charset="-120"/>
              </a:rPr>
              <a:t>3</a:t>
            </a:r>
            <a:endParaRPr lang="en-US" sz="900" dirty="0"/>
          </a:p>
        </p:txBody>
      </p:sp>
      <p:sp>
        <p:nvSpPr>
          <p:cNvPr id="7" name="Text 5"/>
          <p:cNvSpPr/>
          <p:nvPr/>
        </p:nvSpPr>
        <p:spPr>
          <a:xfrm>
            <a:off x="621792" y="1920240"/>
            <a:ext cx="5303520" cy="237744"/>
          </a:xfrm>
          <a:prstGeom prst="rect">
            <a:avLst/>
          </a:prstGeom>
          <a:noFill/>
          <a:ln/>
        </p:spPr>
        <p:txBody>
          <a:bodyPr wrap="square" lIns="0" tIns="0" rIns="0" bIns="0" rtlCol="0" anchor="ctr"/>
          <a:lstStyle/>
          <a:p>
            <a:pPr indent="0" marL="0">
              <a:buNone/>
            </a:pPr>
            <a:r>
              <a:rPr lang="en-US" sz="1000" b="1" dirty="0">
                <a:solidFill>
                  <a:srgbClr val="16864A"/>
                </a:solidFill>
                <a:latin typeface="Aptos" pitchFamily="34" charset="0"/>
                <a:ea typeface="Aptos" pitchFamily="34" charset="-122"/>
                <a:cs typeface="Aptos" pitchFamily="34" charset="-120"/>
              </a:rPr>
              <a:t>DEMONSTRATED</a:t>
            </a:r>
            <a:endParaRPr lang="en-US" sz="1000" dirty="0"/>
          </a:p>
        </p:txBody>
      </p:sp>
      <p:sp>
        <p:nvSpPr>
          <p:cNvPr id="8" name="Text 6"/>
          <p:cNvSpPr/>
          <p:nvPr/>
        </p:nvSpPr>
        <p:spPr>
          <a:xfrm>
            <a:off x="6272784" y="1920240"/>
            <a:ext cx="5303520" cy="237744"/>
          </a:xfrm>
          <a:prstGeom prst="rect">
            <a:avLst/>
          </a:prstGeom>
          <a:noFill/>
          <a:ln/>
        </p:spPr>
        <p:txBody>
          <a:bodyPr wrap="square" lIns="0" tIns="0" rIns="0" bIns="0" rtlCol="0" anchor="ctr"/>
          <a:lstStyle/>
          <a:p>
            <a:pPr indent="0" marL="0">
              <a:buNone/>
            </a:pPr>
            <a:r>
              <a:rPr lang="en-US" sz="1000" b="1" dirty="0">
                <a:solidFill>
                  <a:srgbClr val="C47A00"/>
                </a:solidFill>
                <a:latin typeface="Aptos" pitchFamily="34" charset="0"/>
                <a:ea typeface="Aptos" pitchFamily="34" charset="-122"/>
                <a:cs typeface="Aptos" pitchFamily="34" charset="-120"/>
              </a:rPr>
              <a:t>NEXT CHAPTER</a:t>
            </a:r>
            <a:endParaRPr lang="en-US" sz="1000" dirty="0"/>
          </a:p>
        </p:txBody>
      </p:sp>
      <p:sp>
        <p:nvSpPr>
          <p:cNvPr id="9" name="Shape 7"/>
          <p:cNvSpPr/>
          <p:nvPr/>
        </p:nvSpPr>
        <p:spPr>
          <a:xfrm>
            <a:off x="621792" y="2267712"/>
            <a:ext cx="5230368" cy="987552"/>
          </a:xfrm>
          <a:prstGeom prst="rect">
            <a:avLst/>
          </a:prstGeom>
          <a:solidFill>
            <a:srgbClr val="FFFFFF"/>
          </a:solidFill>
          <a:ln w="12700">
            <a:solidFill>
              <a:srgbClr val="16864A"/>
            </a:solidFill>
            <a:prstDash val="solid"/>
          </a:ln>
        </p:spPr>
      </p:sp>
      <p:sp>
        <p:nvSpPr>
          <p:cNvPr id="10" name="Text 8"/>
          <p:cNvSpPr/>
          <p:nvPr/>
        </p:nvSpPr>
        <p:spPr>
          <a:xfrm>
            <a:off x="804672" y="2468880"/>
            <a:ext cx="4864608" cy="384048"/>
          </a:xfrm>
          <a:prstGeom prst="rect">
            <a:avLst/>
          </a:prstGeom>
          <a:noFill/>
          <a:ln/>
        </p:spPr>
        <p:txBody>
          <a:bodyPr wrap="square" lIns="0" tIns="0" rIns="0" bIns="0" rtlCol="0" anchor="ctr">
            <a:normAutofit/>
          </a:bodyPr>
          <a:lstStyle/>
          <a:p>
            <a:pPr indent="0" marL="0">
              <a:buNone/>
            </a:pPr>
            <a:r>
              <a:rPr lang="en-US" sz="1500" b="1" dirty="0">
                <a:solidFill>
                  <a:srgbClr val="001D34"/>
                </a:solidFill>
                <a:latin typeface="Aptos Display" pitchFamily="34" charset="0"/>
                <a:ea typeface="Aptos Display" pitchFamily="34" charset="-122"/>
                <a:cs typeface="Aptos Display" pitchFamily="34" charset="-120"/>
              </a:rPr>
              <a:t>Prepare in the flow of work</a:t>
            </a:r>
            <a:endParaRPr lang="en-US" sz="1500" dirty="0"/>
          </a:p>
        </p:txBody>
      </p:sp>
      <p:sp>
        <p:nvSpPr>
          <p:cNvPr id="11" name="Text 9"/>
          <p:cNvSpPr/>
          <p:nvPr/>
        </p:nvSpPr>
        <p:spPr>
          <a:xfrm>
            <a:off x="804672" y="2944368"/>
            <a:ext cx="4864608" cy="164592"/>
          </a:xfrm>
          <a:prstGeom prst="rect">
            <a:avLst/>
          </a:prstGeom>
          <a:noFill/>
          <a:ln/>
        </p:spPr>
        <p:txBody>
          <a:bodyPr wrap="square" lIns="0" tIns="0" rIns="0" bIns="0" rtlCol="0" anchor="t">
            <a:normAutofit/>
          </a:bodyPr>
          <a:lstStyle/>
          <a:p>
            <a:pPr indent="0" marL="0">
              <a:buNone/>
            </a:pPr>
            <a:r>
              <a:rPr lang="en-US" sz="1030" dirty="0">
                <a:solidFill>
                  <a:srgbClr val="59636B"/>
                </a:solidFill>
                <a:latin typeface="Aptos" pitchFamily="34" charset="0"/>
                <a:ea typeface="Aptos" pitchFamily="34" charset="-122"/>
                <a:cs typeface="Aptos" pitchFamily="34" charset="-120"/>
              </a:rPr>
              <a:t>Outlook and Sales Agent assembled meeting, opportunity, stakeholder, risk, and next-action context.</a:t>
            </a:r>
            <a:endParaRPr lang="en-US" sz="1030" dirty="0"/>
          </a:p>
        </p:txBody>
      </p:sp>
      <p:sp>
        <p:nvSpPr>
          <p:cNvPr id="12" name="Shape 10"/>
          <p:cNvSpPr/>
          <p:nvPr/>
        </p:nvSpPr>
        <p:spPr>
          <a:xfrm>
            <a:off x="621792" y="3438144"/>
            <a:ext cx="5230368" cy="987552"/>
          </a:xfrm>
          <a:prstGeom prst="rect">
            <a:avLst/>
          </a:prstGeom>
          <a:solidFill>
            <a:srgbClr val="FFFFFF"/>
          </a:solidFill>
          <a:ln w="12700">
            <a:solidFill>
              <a:srgbClr val="16864A"/>
            </a:solidFill>
            <a:prstDash val="solid"/>
          </a:ln>
        </p:spPr>
      </p:sp>
      <p:sp>
        <p:nvSpPr>
          <p:cNvPr id="13" name="Text 11"/>
          <p:cNvSpPr/>
          <p:nvPr/>
        </p:nvSpPr>
        <p:spPr>
          <a:xfrm>
            <a:off x="804672" y="3639312"/>
            <a:ext cx="4864608" cy="384048"/>
          </a:xfrm>
          <a:prstGeom prst="rect">
            <a:avLst/>
          </a:prstGeom>
          <a:noFill/>
          <a:ln/>
        </p:spPr>
        <p:txBody>
          <a:bodyPr wrap="square" lIns="0" tIns="0" rIns="0" bIns="0" rtlCol="0" anchor="ctr">
            <a:normAutofit/>
          </a:bodyPr>
          <a:lstStyle/>
          <a:p>
            <a:pPr indent="0" marL="0">
              <a:buNone/>
            </a:pPr>
            <a:r>
              <a:rPr lang="en-US" sz="1500" b="1" dirty="0">
                <a:solidFill>
                  <a:srgbClr val="001D34"/>
                </a:solidFill>
                <a:latin typeface="Aptos Display" pitchFamily="34" charset="0"/>
                <a:ea typeface="Aptos Display" pitchFamily="34" charset="-122"/>
                <a:cs typeface="Aptos Display" pitchFamily="34" charset="-120"/>
              </a:rPr>
              <a:t>Verify the commercial record</a:t>
            </a:r>
            <a:endParaRPr lang="en-US" sz="1500" dirty="0"/>
          </a:p>
        </p:txBody>
      </p:sp>
      <p:sp>
        <p:nvSpPr>
          <p:cNvPr id="14" name="Text 12"/>
          <p:cNvSpPr/>
          <p:nvPr/>
        </p:nvSpPr>
        <p:spPr>
          <a:xfrm>
            <a:off x="804672" y="4114800"/>
            <a:ext cx="4864608" cy="164592"/>
          </a:xfrm>
          <a:prstGeom prst="rect">
            <a:avLst/>
          </a:prstGeom>
          <a:noFill/>
          <a:ln/>
        </p:spPr>
        <p:txBody>
          <a:bodyPr wrap="square" lIns="0" tIns="0" rIns="0" bIns="0" rtlCol="0" anchor="t">
            <a:normAutofit/>
          </a:bodyPr>
          <a:lstStyle/>
          <a:p>
            <a:pPr indent="0" marL="0">
              <a:buNone/>
            </a:pPr>
            <a:r>
              <a:rPr lang="en-US" sz="1030" dirty="0">
                <a:solidFill>
                  <a:srgbClr val="59636B"/>
                </a:solidFill>
                <a:latin typeface="Aptos" pitchFamily="34" charset="0"/>
                <a:ea typeface="Aptos" pitchFamily="34" charset="-122"/>
                <a:cs typeface="Aptos" pitchFamily="34" charset="-120"/>
              </a:rPr>
              <a:t>Dynamics 365 Sales reconciled account, opportunity, six product/service lines, proposal, and budget.</a:t>
            </a:r>
            <a:endParaRPr lang="en-US" sz="1030" dirty="0"/>
          </a:p>
        </p:txBody>
      </p:sp>
      <p:sp>
        <p:nvSpPr>
          <p:cNvPr id="15" name="Shape 13"/>
          <p:cNvSpPr/>
          <p:nvPr/>
        </p:nvSpPr>
        <p:spPr>
          <a:xfrm>
            <a:off x="621792" y="4608576"/>
            <a:ext cx="5230368" cy="987552"/>
          </a:xfrm>
          <a:prstGeom prst="rect">
            <a:avLst/>
          </a:prstGeom>
          <a:solidFill>
            <a:srgbClr val="FFFFFF"/>
          </a:solidFill>
          <a:ln w="12700">
            <a:solidFill>
              <a:srgbClr val="16864A"/>
            </a:solidFill>
            <a:prstDash val="solid"/>
          </a:ln>
        </p:spPr>
      </p:sp>
      <p:sp>
        <p:nvSpPr>
          <p:cNvPr id="16" name="Text 14"/>
          <p:cNvSpPr/>
          <p:nvPr/>
        </p:nvSpPr>
        <p:spPr>
          <a:xfrm>
            <a:off x="804672" y="4809744"/>
            <a:ext cx="4864608" cy="384048"/>
          </a:xfrm>
          <a:prstGeom prst="rect">
            <a:avLst/>
          </a:prstGeom>
          <a:noFill/>
          <a:ln/>
        </p:spPr>
        <p:txBody>
          <a:bodyPr wrap="square" lIns="0" tIns="0" rIns="0" bIns="0" rtlCol="0" anchor="ctr">
            <a:normAutofit/>
          </a:bodyPr>
          <a:lstStyle/>
          <a:p>
            <a:pPr indent="0" marL="0">
              <a:buNone/>
            </a:pPr>
            <a:r>
              <a:rPr lang="en-US" sz="1500" b="1" dirty="0">
                <a:solidFill>
                  <a:srgbClr val="001D34"/>
                </a:solidFill>
                <a:latin typeface="Aptos Display" pitchFamily="34" charset="0"/>
                <a:ea typeface="Aptos Display" pitchFamily="34" charset="-122"/>
                <a:cs typeface="Aptos Display" pitchFamily="34" charset="-120"/>
              </a:rPr>
              <a:t>Continue into service</a:t>
            </a:r>
            <a:endParaRPr lang="en-US" sz="1500" dirty="0"/>
          </a:p>
        </p:txBody>
      </p:sp>
      <p:sp>
        <p:nvSpPr>
          <p:cNvPr id="17" name="Text 15"/>
          <p:cNvSpPr/>
          <p:nvPr/>
        </p:nvSpPr>
        <p:spPr>
          <a:xfrm>
            <a:off x="804672" y="5285232"/>
            <a:ext cx="4864608" cy="164592"/>
          </a:xfrm>
          <a:prstGeom prst="rect">
            <a:avLst/>
          </a:prstGeom>
          <a:noFill/>
          <a:ln/>
        </p:spPr>
        <p:txBody>
          <a:bodyPr wrap="square" lIns="0" tIns="0" rIns="0" bIns="0" rtlCol="0" anchor="t">
            <a:normAutofit/>
          </a:bodyPr>
          <a:lstStyle/>
          <a:p>
            <a:pPr indent="0" marL="0">
              <a:buNone/>
            </a:pPr>
            <a:r>
              <a:rPr lang="en-US" sz="1030" dirty="0">
                <a:solidFill>
                  <a:srgbClr val="59636B"/>
                </a:solidFill>
                <a:latin typeface="Aptos" pitchFamily="34" charset="0"/>
                <a:ea typeface="Aptos" pitchFamily="34" charset="-122"/>
                <a:cs typeface="Aptos" pitchFamily="34" charset="-120"/>
              </a:rPr>
              <a:t>The same synthetic customer and product reappeared with asset, entitlement, case, knowledge, and history.</a:t>
            </a:r>
            <a:endParaRPr lang="en-US" sz="1030" dirty="0"/>
          </a:p>
        </p:txBody>
      </p:sp>
      <p:sp>
        <p:nvSpPr>
          <p:cNvPr id="18" name="Shape 16"/>
          <p:cNvSpPr/>
          <p:nvPr/>
        </p:nvSpPr>
        <p:spPr>
          <a:xfrm>
            <a:off x="6272784" y="2267712"/>
            <a:ext cx="5230368" cy="987552"/>
          </a:xfrm>
          <a:prstGeom prst="rect">
            <a:avLst/>
          </a:prstGeom>
          <a:solidFill>
            <a:srgbClr val="FFFFFF"/>
          </a:solidFill>
          <a:ln w="12700">
            <a:solidFill>
              <a:srgbClr val="C47A00"/>
            </a:solidFill>
            <a:prstDash val="solid"/>
          </a:ln>
        </p:spPr>
      </p:sp>
      <p:sp>
        <p:nvSpPr>
          <p:cNvPr id="19" name="Text 17"/>
          <p:cNvSpPr/>
          <p:nvPr/>
        </p:nvSpPr>
        <p:spPr>
          <a:xfrm>
            <a:off x="6455664" y="2468880"/>
            <a:ext cx="4864608" cy="384048"/>
          </a:xfrm>
          <a:prstGeom prst="rect">
            <a:avLst/>
          </a:prstGeom>
          <a:noFill/>
          <a:ln/>
        </p:spPr>
        <p:txBody>
          <a:bodyPr wrap="square" lIns="0" tIns="0" rIns="0" bIns="0" rtlCol="0" anchor="ctr">
            <a:normAutofit/>
          </a:bodyPr>
          <a:lstStyle/>
          <a:p>
            <a:pPr indent="0" marL="0">
              <a:buNone/>
            </a:pPr>
            <a:r>
              <a:rPr lang="en-US" sz="1500" b="1" dirty="0">
                <a:solidFill>
                  <a:srgbClr val="001D34"/>
                </a:solidFill>
                <a:latin typeface="Aptos Display" pitchFamily="34" charset="0"/>
                <a:ea typeface="Aptos Display" pitchFamily="34" charset="-122"/>
                <a:cs typeface="Aptos Display" pitchFamily="34" charset="-120"/>
              </a:rPr>
              <a:t>Make qualification explicit</a:t>
            </a:r>
            <a:endParaRPr lang="en-US" sz="1500" dirty="0"/>
          </a:p>
        </p:txBody>
      </p:sp>
      <p:sp>
        <p:nvSpPr>
          <p:cNvPr id="20" name="Text 18"/>
          <p:cNvSpPr/>
          <p:nvPr/>
        </p:nvSpPr>
        <p:spPr>
          <a:xfrm>
            <a:off x="6455664" y="2944368"/>
            <a:ext cx="4864608" cy="164592"/>
          </a:xfrm>
          <a:prstGeom prst="rect">
            <a:avLst/>
          </a:prstGeom>
          <a:noFill/>
          <a:ln/>
        </p:spPr>
        <p:txBody>
          <a:bodyPr wrap="square" lIns="0" tIns="0" rIns="0" bIns="0" rtlCol="0" anchor="t">
            <a:normAutofit/>
          </a:bodyPr>
          <a:lstStyle/>
          <a:p>
            <a:pPr indent="0" marL="0">
              <a:buNone/>
            </a:pPr>
            <a:r>
              <a:rPr lang="en-US" sz="1030" dirty="0">
                <a:solidFill>
                  <a:srgbClr val="59636B"/>
                </a:solidFill>
                <a:latin typeface="Aptos" pitchFamily="34" charset="0"/>
                <a:ea typeface="Aptos" pitchFamily="34" charset="-122"/>
                <a:cs typeface="Aptos" pitchFamily="34" charset="-120"/>
              </a:rPr>
              <a:t>Add a visible synthetic lead, fit evidence, disposition, and controlled conversion path.</a:t>
            </a:r>
            <a:endParaRPr lang="en-US" sz="1030" dirty="0"/>
          </a:p>
        </p:txBody>
      </p:sp>
      <p:sp>
        <p:nvSpPr>
          <p:cNvPr id="21" name="Shape 19"/>
          <p:cNvSpPr/>
          <p:nvPr/>
        </p:nvSpPr>
        <p:spPr>
          <a:xfrm>
            <a:off x="6272784" y="3438144"/>
            <a:ext cx="5230368" cy="987552"/>
          </a:xfrm>
          <a:prstGeom prst="rect">
            <a:avLst/>
          </a:prstGeom>
          <a:solidFill>
            <a:srgbClr val="FFFFFF"/>
          </a:solidFill>
          <a:ln w="12700">
            <a:solidFill>
              <a:srgbClr val="C47A00"/>
            </a:solidFill>
            <a:prstDash val="solid"/>
          </a:ln>
        </p:spPr>
      </p:sp>
      <p:sp>
        <p:nvSpPr>
          <p:cNvPr id="22" name="Text 20"/>
          <p:cNvSpPr/>
          <p:nvPr/>
        </p:nvSpPr>
        <p:spPr>
          <a:xfrm>
            <a:off x="6455664" y="3639312"/>
            <a:ext cx="4864608" cy="384048"/>
          </a:xfrm>
          <a:prstGeom prst="rect">
            <a:avLst/>
          </a:prstGeom>
          <a:noFill/>
          <a:ln/>
        </p:spPr>
        <p:txBody>
          <a:bodyPr wrap="square" lIns="0" tIns="0" rIns="0" bIns="0" rtlCol="0" anchor="ctr">
            <a:normAutofit/>
          </a:bodyPr>
          <a:lstStyle/>
          <a:p>
            <a:pPr indent="0" marL="0">
              <a:buNone/>
            </a:pPr>
            <a:r>
              <a:rPr lang="en-US" sz="1500" b="1" dirty="0">
                <a:solidFill>
                  <a:srgbClr val="001D34"/>
                </a:solidFill>
                <a:latin typeface="Aptos Display" pitchFamily="34" charset="0"/>
                <a:ea typeface="Aptos Display" pitchFamily="34" charset="-122"/>
                <a:cs typeface="Aptos Display" pitchFamily="34" charset="-120"/>
              </a:rPr>
              <a:t>Make close explicit</a:t>
            </a:r>
            <a:endParaRPr lang="en-US" sz="1500" dirty="0"/>
          </a:p>
        </p:txBody>
      </p:sp>
      <p:sp>
        <p:nvSpPr>
          <p:cNvPr id="23" name="Text 21"/>
          <p:cNvSpPr/>
          <p:nvPr/>
        </p:nvSpPr>
        <p:spPr>
          <a:xfrm>
            <a:off x="6455664" y="4114800"/>
            <a:ext cx="4864608" cy="164592"/>
          </a:xfrm>
          <a:prstGeom prst="rect">
            <a:avLst/>
          </a:prstGeom>
          <a:noFill/>
          <a:ln/>
        </p:spPr>
        <p:txBody>
          <a:bodyPr wrap="square" lIns="0" tIns="0" rIns="0" bIns="0" rtlCol="0" anchor="t">
            <a:normAutofit/>
          </a:bodyPr>
          <a:lstStyle/>
          <a:p>
            <a:pPr indent="0" marL="0">
              <a:buNone/>
            </a:pPr>
            <a:r>
              <a:rPr lang="en-US" sz="1030" dirty="0">
                <a:solidFill>
                  <a:srgbClr val="59636B"/>
                </a:solidFill>
                <a:latin typeface="Aptos" pitchFamily="34" charset="0"/>
                <a:ea typeface="Aptos" pitchFamily="34" charset="-122"/>
                <a:cs typeface="Aptos" pitchFamily="34" charset="-120"/>
              </a:rPr>
              <a:t>Separate decision evidence, recommendation, human approval or configured policy, and resulting record state.</a:t>
            </a:r>
            <a:endParaRPr lang="en-US" sz="1030" dirty="0"/>
          </a:p>
        </p:txBody>
      </p:sp>
      <p:sp>
        <p:nvSpPr>
          <p:cNvPr id="24" name="Shape 22"/>
          <p:cNvSpPr/>
          <p:nvPr/>
        </p:nvSpPr>
        <p:spPr>
          <a:xfrm>
            <a:off x="6272784" y="4608576"/>
            <a:ext cx="5230368" cy="987552"/>
          </a:xfrm>
          <a:prstGeom prst="rect">
            <a:avLst/>
          </a:prstGeom>
          <a:solidFill>
            <a:srgbClr val="FFFFFF"/>
          </a:solidFill>
          <a:ln w="12700">
            <a:solidFill>
              <a:srgbClr val="C47A00"/>
            </a:solidFill>
            <a:prstDash val="solid"/>
          </a:ln>
        </p:spPr>
      </p:sp>
      <p:sp>
        <p:nvSpPr>
          <p:cNvPr id="25" name="Text 23"/>
          <p:cNvSpPr/>
          <p:nvPr/>
        </p:nvSpPr>
        <p:spPr>
          <a:xfrm>
            <a:off x="6455664" y="4809744"/>
            <a:ext cx="4864608" cy="384048"/>
          </a:xfrm>
          <a:prstGeom prst="rect">
            <a:avLst/>
          </a:prstGeom>
          <a:noFill/>
          <a:ln/>
        </p:spPr>
        <p:txBody>
          <a:bodyPr wrap="square" lIns="0" tIns="0" rIns="0" bIns="0" rtlCol="0" anchor="ctr">
            <a:normAutofit/>
          </a:bodyPr>
          <a:lstStyle/>
          <a:p>
            <a:pPr indent="0" marL="0">
              <a:buNone/>
            </a:pPr>
            <a:r>
              <a:rPr lang="en-US" sz="1500" b="1" dirty="0">
                <a:solidFill>
                  <a:srgbClr val="001D34"/>
                </a:solidFill>
                <a:latin typeface="Aptos Display" pitchFamily="34" charset="0"/>
                <a:ea typeface="Aptos Display" pitchFamily="34" charset="-122"/>
                <a:cs typeface="Aptos Display" pitchFamily="34" charset="-120"/>
              </a:rPr>
              <a:t>Close the service loop</a:t>
            </a:r>
            <a:endParaRPr lang="en-US" sz="1500" dirty="0"/>
          </a:p>
        </p:txBody>
      </p:sp>
      <p:sp>
        <p:nvSpPr>
          <p:cNvPr id="26" name="Text 24"/>
          <p:cNvSpPr/>
          <p:nvPr/>
        </p:nvSpPr>
        <p:spPr>
          <a:xfrm>
            <a:off x="6455664" y="5285232"/>
            <a:ext cx="4864608" cy="164592"/>
          </a:xfrm>
          <a:prstGeom prst="rect">
            <a:avLst/>
          </a:prstGeom>
          <a:noFill/>
          <a:ln/>
        </p:spPr>
        <p:txBody>
          <a:bodyPr wrap="square" lIns="0" tIns="0" rIns="0" bIns="0" rtlCol="0" anchor="t">
            <a:normAutofit/>
          </a:bodyPr>
          <a:lstStyle/>
          <a:p>
            <a:pPr indent="0" marL="0">
              <a:buNone/>
            </a:pPr>
            <a:r>
              <a:rPr lang="en-US" sz="1030" dirty="0">
                <a:solidFill>
                  <a:srgbClr val="59636B"/>
                </a:solidFill>
                <a:latin typeface="Aptos" pitchFamily="34" charset="0"/>
                <a:ea typeface="Aptos" pitchFamily="34" charset="-122"/>
                <a:cs typeface="Aptos" pitchFamily="34" charset="-120"/>
              </a:rPr>
              <a:t>Continue through work order, asset history, and a human-reviewed expansion opportunity in B-0088.</a:t>
            </a:r>
            <a:endParaRPr lang="en-US" sz="103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4EF"/>
        </a:solidFill>
      </p:bgPr>
    </p:bg>
    <p:spTree>
      <p:nvGrpSpPr>
        <p:cNvPr id="1" name=""/>
        <p:cNvGrpSpPr/>
        <p:nvPr/>
      </p:nvGrpSpPr>
      <p:grpSpPr>
        <a:xfrm>
          <a:off x="0" y="0"/>
          <a:ext cx="0" cy="0"/>
          <a:chOff x="0" y="0"/>
          <a:chExt cx="0" cy="0"/>
        </a:xfrm>
      </p:grpSpPr>
      <p:sp>
        <p:nvSpPr>
          <p:cNvPr id="2" name="Text 0"/>
          <p:cNvSpPr/>
          <p:nvPr/>
        </p:nvSpPr>
        <p:spPr>
          <a:xfrm>
            <a:off x="548640" y="384048"/>
            <a:ext cx="4389120" cy="219456"/>
          </a:xfrm>
          <a:prstGeom prst="rect">
            <a:avLst/>
          </a:prstGeom>
          <a:noFill/>
          <a:ln/>
        </p:spPr>
        <p:txBody>
          <a:bodyPr wrap="square" lIns="0" tIns="0" rIns="0" bIns="0" rtlCol="0" anchor="ctr"/>
          <a:lstStyle/>
          <a:p>
            <a:pPr indent="0" marL="0">
              <a:buNone/>
            </a:pPr>
            <a:r>
              <a:rPr lang="en-US" sz="1000" b="1" dirty="0">
                <a:solidFill>
                  <a:srgbClr val="E51938"/>
                </a:solidFill>
                <a:latin typeface="Aptos" pitchFamily="34" charset="0"/>
                <a:ea typeface="Aptos" pitchFamily="34" charset="-122"/>
                <a:cs typeface="Aptos" pitchFamily="34" charset="-120"/>
              </a:rPr>
              <a:t>FIRST-PARTY AGENTS</a:t>
            </a:r>
            <a:endParaRPr lang="en-US" sz="1000" dirty="0"/>
          </a:p>
        </p:txBody>
      </p:sp>
      <p:sp>
        <p:nvSpPr>
          <p:cNvPr id="3" name="Text 1"/>
          <p:cNvSpPr/>
          <p:nvPr/>
        </p:nvSpPr>
        <p:spPr>
          <a:xfrm>
            <a:off x="548640" y="713232"/>
            <a:ext cx="10972800" cy="566928"/>
          </a:xfrm>
          <a:prstGeom prst="rect">
            <a:avLst/>
          </a:prstGeom>
          <a:noFill/>
          <a:ln/>
        </p:spPr>
        <p:txBody>
          <a:bodyPr wrap="square" lIns="0" tIns="0" rIns="0" bIns="0" rtlCol="0" anchor="ctr">
            <a:normAutofit/>
          </a:bodyPr>
          <a:lstStyle/>
          <a:p>
            <a:pPr indent="0" marL="0">
              <a:buNone/>
            </a:pPr>
            <a:r>
              <a:rPr lang="en-US" sz="2800" b="1" dirty="0">
                <a:solidFill>
                  <a:srgbClr val="001D34"/>
                </a:solidFill>
                <a:latin typeface="Aptos Display" pitchFamily="34" charset="0"/>
                <a:ea typeface="Aptos Display" pitchFamily="34" charset="-122"/>
                <a:cs typeface="Aptos Display" pitchFamily="34" charset="-120"/>
              </a:rPr>
              <a:t>Make the active agent and bounded job unmistakable</a:t>
            </a:r>
            <a:endParaRPr lang="en-US" sz="2800" dirty="0"/>
          </a:p>
        </p:txBody>
      </p:sp>
      <p:sp>
        <p:nvSpPr>
          <p:cNvPr id="4" name="Text 2"/>
          <p:cNvSpPr/>
          <p:nvPr/>
        </p:nvSpPr>
        <p:spPr>
          <a:xfrm>
            <a:off x="548640" y="1353312"/>
            <a:ext cx="10789920" cy="411480"/>
          </a:xfrm>
          <a:prstGeom prst="rect">
            <a:avLst/>
          </a:prstGeom>
          <a:noFill/>
          <a:ln/>
        </p:spPr>
        <p:txBody>
          <a:bodyPr wrap="square" lIns="0" tIns="0" rIns="0" bIns="0" rtlCol="0" anchor="ctr">
            <a:normAutofit/>
          </a:bodyPr>
          <a:lstStyle/>
          <a:p>
            <a:pPr indent="0" marL="0">
              <a:buNone/>
            </a:pPr>
            <a:r>
              <a:rPr lang="en-US" sz="1450" dirty="0">
                <a:solidFill>
                  <a:srgbClr val="59636B"/>
                </a:solidFill>
                <a:latin typeface="Aptos" pitchFamily="34" charset="0"/>
                <a:ea typeface="Aptos" pitchFamily="34" charset="-122"/>
                <a:cs typeface="Aptos" pitchFamily="34" charset="-120"/>
              </a:rPr>
              <a:t>Each agent has one job, one evidence boundary, and one visible next handoff.</a:t>
            </a:r>
            <a:endParaRPr lang="en-US" sz="1450" dirty="0"/>
          </a:p>
        </p:txBody>
      </p:sp>
      <p:sp>
        <p:nvSpPr>
          <p:cNvPr id="5" name="Text 3"/>
          <p:cNvSpPr/>
          <p:nvPr/>
        </p:nvSpPr>
        <p:spPr>
          <a:xfrm>
            <a:off x="502920" y="6510528"/>
            <a:ext cx="9966960" cy="182880"/>
          </a:xfrm>
          <a:prstGeom prst="rect">
            <a:avLst/>
          </a:prstGeom>
          <a:noFill/>
          <a:ln/>
        </p:spPr>
        <p:txBody>
          <a:bodyPr wrap="square" lIns="0" tIns="0" rIns="0" bIns="0" rtlCol="0" anchor="ctr"/>
          <a:lstStyle/>
          <a:p>
            <a:pPr indent="0" marL="0">
              <a:buNone/>
            </a:pPr>
            <a:r>
              <a:rPr lang="en-US" sz="850" dirty="0">
                <a:solidFill>
                  <a:srgbClr val="59636B"/>
                </a:solidFill>
                <a:latin typeface="Aptos" pitchFamily="34" charset="0"/>
                <a:ea typeface="Aptos" pitchFamily="34" charset="-122"/>
                <a:cs typeface="Aptos" pitchFamily="34" charset="-120"/>
              </a:rPr>
              <a:t>Haworth + Microsoft | Customer review draft | Synthetic demonstration data</a:t>
            </a:r>
            <a:endParaRPr lang="en-US" sz="850" dirty="0"/>
          </a:p>
        </p:txBody>
      </p:sp>
      <p:sp>
        <p:nvSpPr>
          <p:cNvPr id="6" name="Text 4"/>
          <p:cNvSpPr/>
          <p:nvPr/>
        </p:nvSpPr>
        <p:spPr>
          <a:xfrm>
            <a:off x="11155680" y="6473952"/>
            <a:ext cx="502920" cy="201168"/>
          </a:xfrm>
          <a:prstGeom prst="rect">
            <a:avLst/>
          </a:prstGeom>
          <a:noFill/>
          <a:ln/>
        </p:spPr>
        <p:txBody>
          <a:bodyPr wrap="square" lIns="0" tIns="0" rIns="0" bIns="0" rtlCol="0" anchor="ctr"/>
          <a:lstStyle/>
          <a:p>
            <a:pPr algn="r" indent="0" marL="0">
              <a:buNone/>
            </a:pPr>
            <a:r>
              <a:rPr lang="en-US" sz="900" dirty="0">
                <a:solidFill>
                  <a:srgbClr val="1D252C"/>
                </a:solidFill>
                <a:latin typeface="Aptos" pitchFamily="34" charset="0"/>
                <a:ea typeface="Aptos" pitchFamily="34" charset="-122"/>
                <a:cs typeface="Aptos" pitchFamily="34" charset="-120"/>
              </a:rPr>
              <a:t>4</a:t>
            </a:r>
            <a:endParaRPr lang="en-US" sz="900" dirty="0"/>
          </a:p>
        </p:txBody>
      </p:sp>
      <p:sp>
        <p:nvSpPr>
          <p:cNvPr id="7" name="Shape 5"/>
          <p:cNvSpPr/>
          <p:nvPr/>
        </p:nvSpPr>
        <p:spPr>
          <a:xfrm>
            <a:off x="1517904" y="1938528"/>
            <a:ext cx="713232" cy="713232"/>
          </a:xfrm>
          <a:prstGeom prst="ellipse">
            <a:avLst/>
          </a:prstGeom>
          <a:solidFill>
            <a:srgbClr val="001D34"/>
          </a:solidFill>
          <a:ln w="25400">
            <a:solidFill>
              <a:srgbClr val="FFFFFF"/>
            </a:solidFill>
            <a:prstDash val="solid"/>
          </a:ln>
        </p:spPr>
      </p:sp>
      <p:sp>
        <p:nvSpPr>
          <p:cNvPr id="8" name="Text 6"/>
          <p:cNvSpPr/>
          <p:nvPr/>
        </p:nvSpPr>
        <p:spPr>
          <a:xfrm>
            <a:off x="1645920" y="2148840"/>
            <a:ext cx="457200" cy="182880"/>
          </a:xfrm>
          <a:prstGeom prst="rect">
            <a:avLst/>
          </a:prstGeom>
          <a:noFill/>
          <a:ln/>
        </p:spPr>
        <p:txBody>
          <a:bodyPr wrap="square" lIns="0" tIns="0" rIns="0" bIns="0" rtlCol="0" anchor="ctr"/>
          <a:lstStyle/>
          <a:p>
            <a:pPr algn="ctr" indent="0" marL="0">
              <a:buNone/>
            </a:pPr>
            <a:r>
              <a:rPr lang="en-US" sz="1100" b="1" dirty="0">
                <a:solidFill>
                  <a:srgbClr val="FFFFFF"/>
                </a:solidFill>
                <a:latin typeface="Aptos" pitchFamily="34" charset="0"/>
                <a:ea typeface="Aptos" pitchFamily="34" charset="-122"/>
                <a:cs typeface="Aptos" pitchFamily="34" charset="-120"/>
              </a:rPr>
              <a:t>01</a:t>
            </a:r>
            <a:endParaRPr lang="en-US" sz="1100" dirty="0"/>
          </a:p>
        </p:txBody>
      </p:sp>
      <p:sp>
        <p:nvSpPr>
          <p:cNvPr id="9" name="Shape 7"/>
          <p:cNvSpPr/>
          <p:nvPr/>
        </p:nvSpPr>
        <p:spPr>
          <a:xfrm>
            <a:off x="621792" y="2816352"/>
            <a:ext cx="2542032" cy="2176272"/>
          </a:xfrm>
          <a:prstGeom prst="rect">
            <a:avLst/>
          </a:prstGeom>
          <a:solidFill>
            <a:srgbClr val="FFFFFF"/>
          </a:solidFill>
          <a:ln w="12700">
            <a:solidFill>
              <a:srgbClr val="D4D7DA"/>
            </a:solidFill>
            <a:prstDash val="solid"/>
          </a:ln>
        </p:spPr>
      </p:sp>
      <p:sp>
        <p:nvSpPr>
          <p:cNvPr id="10" name="Text 8"/>
          <p:cNvSpPr/>
          <p:nvPr/>
        </p:nvSpPr>
        <p:spPr>
          <a:xfrm>
            <a:off x="804672" y="2971800"/>
            <a:ext cx="2176272" cy="164592"/>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LEAD + QUALIFY</a:t>
            </a:r>
            <a:endParaRPr lang="en-US" sz="850" dirty="0"/>
          </a:p>
        </p:txBody>
      </p:sp>
      <p:sp>
        <p:nvSpPr>
          <p:cNvPr id="11" name="Text 9"/>
          <p:cNvSpPr/>
          <p:nvPr/>
        </p:nvSpPr>
        <p:spPr>
          <a:xfrm>
            <a:off x="804672" y="3236976"/>
            <a:ext cx="2176272" cy="384048"/>
          </a:xfrm>
          <a:prstGeom prst="rect">
            <a:avLst/>
          </a:prstGeom>
          <a:noFill/>
          <a:ln/>
        </p:spPr>
        <p:txBody>
          <a:bodyPr wrap="square" lIns="0" tIns="0" rIns="0" bIns="0" rtlCol="0" anchor="ctr">
            <a:normAutofit/>
          </a:bodyPr>
          <a:lstStyle/>
          <a:p>
            <a:pPr indent="0" marL="0">
              <a:buNone/>
            </a:pPr>
            <a:r>
              <a:rPr lang="en-US" sz="1550" b="1" dirty="0">
                <a:solidFill>
                  <a:srgbClr val="001D34"/>
                </a:solidFill>
                <a:latin typeface="Aptos Display" pitchFamily="34" charset="0"/>
                <a:ea typeface="Aptos Display" pitchFamily="34" charset="-122"/>
                <a:cs typeface="Aptos Display" pitchFamily="34" charset="-120"/>
              </a:rPr>
              <a:t>Qualification Agent</a:t>
            </a:r>
            <a:endParaRPr lang="en-US" sz="1550" dirty="0"/>
          </a:p>
        </p:txBody>
      </p:sp>
      <p:sp>
        <p:nvSpPr>
          <p:cNvPr id="12" name="Text 10"/>
          <p:cNvSpPr/>
          <p:nvPr/>
        </p:nvSpPr>
        <p:spPr>
          <a:xfrm>
            <a:off x="804672" y="3694176"/>
            <a:ext cx="2176272" cy="1152144"/>
          </a:xfrm>
          <a:prstGeom prst="rect">
            <a:avLst/>
          </a:prstGeom>
          <a:noFill/>
          <a:ln/>
        </p:spPr>
        <p:txBody>
          <a:bodyPr wrap="square" lIns="0" tIns="0" rIns="0" bIns="0" rtlCol="0" anchor="t">
            <a:normAutofit/>
          </a:bodyPr>
          <a:lstStyle/>
          <a:p>
            <a:pPr indent="0" marL="0">
              <a:buNone/>
            </a:pPr>
            <a:r>
              <a:rPr lang="en-US" sz="1040" dirty="0">
                <a:solidFill>
                  <a:srgbClr val="59636B"/>
                </a:solidFill>
                <a:latin typeface="Aptos" pitchFamily="34" charset="0"/>
                <a:ea typeface="Aptos" pitchFamily="34" charset="-122"/>
                <a:cs typeface="Aptos" pitchFamily="34" charset="-120"/>
              </a:rPr>
              <a:t>Research fit and explain the recommended disposition.</a:t>
            </a:r>
            <a:endParaRPr lang="en-US" sz="1040" dirty="0"/>
          </a:p>
        </p:txBody>
      </p:sp>
      <p:sp>
        <p:nvSpPr>
          <p:cNvPr id="13" name="Shape 11"/>
          <p:cNvSpPr/>
          <p:nvPr/>
        </p:nvSpPr>
        <p:spPr>
          <a:xfrm>
            <a:off x="1188720" y="5212080"/>
            <a:ext cx="1408176" cy="384048"/>
          </a:xfrm>
          <a:prstGeom prst="rect">
            <a:avLst/>
          </a:prstGeom>
          <a:solidFill>
            <a:srgbClr val="C47A00"/>
          </a:solidFill>
          <a:ln w="12700">
            <a:solidFill>
              <a:srgbClr val="C47A00"/>
            </a:solidFill>
            <a:prstDash val="solid"/>
          </a:ln>
        </p:spPr>
      </p:sp>
      <p:sp>
        <p:nvSpPr>
          <p:cNvPr id="14" name="Text 12"/>
          <p:cNvSpPr/>
          <p:nvPr/>
        </p:nvSpPr>
        <p:spPr>
          <a:xfrm>
            <a:off x="1243584" y="5321808"/>
            <a:ext cx="1298448" cy="128016"/>
          </a:xfrm>
          <a:prstGeom prst="rect">
            <a:avLst/>
          </a:prstGeom>
          <a:noFill/>
          <a:ln/>
        </p:spPr>
        <p:txBody>
          <a:bodyPr wrap="square" lIns="0" tIns="0" rIns="0" bIns="0" rtlCol="0" anchor="ctr"/>
          <a:lstStyle/>
          <a:p>
            <a:pPr algn="ctr" indent="0" marL="0">
              <a:buNone/>
            </a:pPr>
            <a:r>
              <a:rPr lang="en-US" sz="850" b="1" dirty="0">
                <a:solidFill>
                  <a:srgbClr val="FFFFFF"/>
                </a:solidFill>
                <a:latin typeface="Aptos" pitchFamily="34" charset="0"/>
                <a:ea typeface="Aptos" pitchFamily="34" charset="-122"/>
                <a:cs typeface="Aptos" pitchFamily="34" charset="-120"/>
              </a:rPr>
              <a:t>PLANNED</a:t>
            </a:r>
            <a:endParaRPr lang="en-US" sz="850" dirty="0"/>
          </a:p>
        </p:txBody>
      </p:sp>
      <p:sp>
        <p:nvSpPr>
          <p:cNvPr id="15" name="Shape 13"/>
          <p:cNvSpPr/>
          <p:nvPr/>
        </p:nvSpPr>
        <p:spPr>
          <a:xfrm>
            <a:off x="4370832" y="1938528"/>
            <a:ext cx="713232" cy="713232"/>
          </a:xfrm>
          <a:prstGeom prst="ellipse">
            <a:avLst/>
          </a:prstGeom>
          <a:solidFill>
            <a:srgbClr val="E51938"/>
          </a:solidFill>
          <a:ln w="25400">
            <a:solidFill>
              <a:srgbClr val="FFFFFF"/>
            </a:solidFill>
            <a:prstDash val="solid"/>
          </a:ln>
        </p:spPr>
      </p:sp>
      <p:sp>
        <p:nvSpPr>
          <p:cNvPr id="16" name="Text 14"/>
          <p:cNvSpPr/>
          <p:nvPr/>
        </p:nvSpPr>
        <p:spPr>
          <a:xfrm>
            <a:off x="4498848" y="2148840"/>
            <a:ext cx="457200" cy="182880"/>
          </a:xfrm>
          <a:prstGeom prst="rect">
            <a:avLst/>
          </a:prstGeom>
          <a:noFill/>
          <a:ln/>
        </p:spPr>
        <p:txBody>
          <a:bodyPr wrap="square" lIns="0" tIns="0" rIns="0" bIns="0" rtlCol="0" anchor="ctr"/>
          <a:lstStyle/>
          <a:p>
            <a:pPr algn="ctr" indent="0" marL="0">
              <a:buNone/>
            </a:pPr>
            <a:r>
              <a:rPr lang="en-US" sz="1100" b="1" dirty="0">
                <a:solidFill>
                  <a:srgbClr val="FFFFFF"/>
                </a:solidFill>
                <a:latin typeface="Aptos" pitchFamily="34" charset="0"/>
                <a:ea typeface="Aptos" pitchFamily="34" charset="-122"/>
                <a:cs typeface="Aptos" pitchFamily="34" charset="-120"/>
              </a:rPr>
              <a:t>02</a:t>
            </a:r>
            <a:endParaRPr lang="en-US" sz="1100" dirty="0"/>
          </a:p>
        </p:txBody>
      </p:sp>
      <p:sp>
        <p:nvSpPr>
          <p:cNvPr id="17" name="Shape 15"/>
          <p:cNvSpPr/>
          <p:nvPr/>
        </p:nvSpPr>
        <p:spPr>
          <a:xfrm>
            <a:off x="3474720" y="2816352"/>
            <a:ext cx="2542032" cy="2176272"/>
          </a:xfrm>
          <a:prstGeom prst="rect">
            <a:avLst/>
          </a:prstGeom>
          <a:solidFill>
            <a:srgbClr val="FFFFFF"/>
          </a:solidFill>
          <a:ln w="12700">
            <a:solidFill>
              <a:srgbClr val="D4D7DA"/>
            </a:solidFill>
            <a:prstDash val="solid"/>
          </a:ln>
        </p:spPr>
      </p:sp>
      <p:sp>
        <p:nvSpPr>
          <p:cNvPr id="18" name="Text 16"/>
          <p:cNvSpPr/>
          <p:nvPr/>
        </p:nvSpPr>
        <p:spPr>
          <a:xfrm>
            <a:off x="3657600" y="2971800"/>
            <a:ext cx="2176272" cy="164592"/>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DEVELOP</a:t>
            </a:r>
            <a:endParaRPr lang="en-US" sz="850" dirty="0"/>
          </a:p>
        </p:txBody>
      </p:sp>
      <p:sp>
        <p:nvSpPr>
          <p:cNvPr id="19" name="Text 17"/>
          <p:cNvSpPr/>
          <p:nvPr/>
        </p:nvSpPr>
        <p:spPr>
          <a:xfrm>
            <a:off x="3657600" y="3236976"/>
            <a:ext cx="2176272" cy="384048"/>
          </a:xfrm>
          <a:prstGeom prst="rect">
            <a:avLst/>
          </a:prstGeom>
          <a:noFill/>
          <a:ln/>
        </p:spPr>
        <p:txBody>
          <a:bodyPr wrap="square" lIns="0" tIns="0" rIns="0" bIns="0" rtlCol="0" anchor="ctr">
            <a:normAutofit/>
          </a:bodyPr>
          <a:lstStyle/>
          <a:p>
            <a:pPr indent="0" marL="0">
              <a:buNone/>
            </a:pPr>
            <a:r>
              <a:rPr lang="en-US" sz="1550" b="1" dirty="0">
                <a:solidFill>
                  <a:srgbClr val="001D34"/>
                </a:solidFill>
                <a:latin typeface="Aptos Display" pitchFamily="34" charset="0"/>
                <a:ea typeface="Aptos Display" pitchFamily="34" charset="-122"/>
                <a:cs typeface="Aptos Display" pitchFamily="34" charset="-120"/>
              </a:rPr>
              <a:t>Opportunity Agent</a:t>
            </a:r>
            <a:endParaRPr lang="en-US" sz="1550" dirty="0"/>
          </a:p>
        </p:txBody>
      </p:sp>
      <p:sp>
        <p:nvSpPr>
          <p:cNvPr id="20" name="Text 18"/>
          <p:cNvSpPr/>
          <p:nvPr/>
        </p:nvSpPr>
        <p:spPr>
          <a:xfrm>
            <a:off x="3657600" y="3694176"/>
            <a:ext cx="2176272" cy="1152144"/>
          </a:xfrm>
          <a:prstGeom prst="rect">
            <a:avLst/>
          </a:prstGeom>
          <a:noFill/>
          <a:ln/>
        </p:spPr>
        <p:txBody>
          <a:bodyPr wrap="square" lIns="0" tIns="0" rIns="0" bIns="0" rtlCol="0" anchor="t">
            <a:normAutofit/>
          </a:bodyPr>
          <a:lstStyle/>
          <a:p>
            <a:pPr indent="0" marL="0">
              <a:buNone/>
            </a:pPr>
            <a:r>
              <a:rPr lang="en-US" sz="1040" dirty="0">
                <a:solidFill>
                  <a:srgbClr val="59636B"/>
                </a:solidFill>
                <a:latin typeface="Aptos" pitchFamily="34" charset="0"/>
                <a:ea typeface="Aptos" pitchFamily="34" charset="-122"/>
                <a:cs typeface="Aptos" pitchFamily="34" charset="-120"/>
              </a:rPr>
              <a:t>Surface risk, promise, stakeholder gaps, and one next action.</a:t>
            </a:r>
            <a:endParaRPr lang="en-US" sz="1040" dirty="0"/>
          </a:p>
        </p:txBody>
      </p:sp>
      <p:sp>
        <p:nvSpPr>
          <p:cNvPr id="21" name="Shape 19"/>
          <p:cNvSpPr/>
          <p:nvPr/>
        </p:nvSpPr>
        <p:spPr>
          <a:xfrm>
            <a:off x="4041648" y="5212080"/>
            <a:ext cx="1408176" cy="384048"/>
          </a:xfrm>
          <a:prstGeom prst="rect">
            <a:avLst/>
          </a:prstGeom>
          <a:solidFill>
            <a:srgbClr val="16864A"/>
          </a:solidFill>
          <a:ln w="12700">
            <a:solidFill>
              <a:srgbClr val="16864A"/>
            </a:solidFill>
            <a:prstDash val="solid"/>
          </a:ln>
        </p:spPr>
      </p:sp>
      <p:sp>
        <p:nvSpPr>
          <p:cNvPr id="22" name="Text 20"/>
          <p:cNvSpPr/>
          <p:nvPr/>
        </p:nvSpPr>
        <p:spPr>
          <a:xfrm>
            <a:off x="4096512" y="5321808"/>
            <a:ext cx="1298448" cy="128016"/>
          </a:xfrm>
          <a:prstGeom prst="rect">
            <a:avLst/>
          </a:prstGeom>
          <a:noFill/>
          <a:ln/>
        </p:spPr>
        <p:txBody>
          <a:bodyPr wrap="square" lIns="0" tIns="0" rIns="0" bIns="0" rtlCol="0" anchor="ctr"/>
          <a:lstStyle/>
          <a:p>
            <a:pPr algn="ctr" indent="0" marL="0">
              <a:buNone/>
            </a:pPr>
            <a:r>
              <a:rPr lang="en-US" sz="850" b="1" dirty="0">
                <a:solidFill>
                  <a:srgbClr val="FFFFFF"/>
                </a:solidFill>
                <a:latin typeface="Aptos" pitchFamily="34" charset="0"/>
                <a:ea typeface="Aptos" pitchFamily="34" charset="-122"/>
                <a:cs typeface="Aptos" pitchFamily="34" charset="-120"/>
              </a:rPr>
              <a:t>VERIFIED</a:t>
            </a:r>
            <a:endParaRPr lang="en-US" sz="850" dirty="0"/>
          </a:p>
        </p:txBody>
      </p:sp>
      <p:sp>
        <p:nvSpPr>
          <p:cNvPr id="23" name="Shape 21"/>
          <p:cNvSpPr/>
          <p:nvPr/>
        </p:nvSpPr>
        <p:spPr>
          <a:xfrm>
            <a:off x="7223760" y="1938528"/>
            <a:ext cx="713232" cy="713232"/>
          </a:xfrm>
          <a:prstGeom prst="ellipse">
            <a:avLst/>
          </a:prstGeom>
          <a:solidFill>
            <a:srgbClr val="001D34"/>
          </a:solidFill>
          <a:ln w="25400">
            <a:solidFill>
              <a:srgbClr val="FFFFFF"/>
            </a:solidFill>
            <a:prstDash val="solid"/>
          </a:ln>
        </p:spPr>
      </p:sp>
      <p:sp>
        <p:nvSpPr>
          <p:cNvPr id="24" name="Text 22"/>
          <p:cNvSpPr/>
          <p:nvPr/>
        </p:nvSpPr>
        <p:spPr>
          <a:xfrm>
            <a:off x="7351776" y="2148840"/>
            <a:ext cx="457200" cy="182880"/>
          </a:xfrm>
          <a:prstGeom prst="rect">
            <a:avLst/>
          </a:prstGeom>
          <a:noFill/>
          <a:ln/>
        </p:spPr>
        <p:txBody>
          <a:bodyPr wrap="square" lIns="0" tIns="0" rIns="0" bIns="0" rtlCol="0" anchor="ctr"/>
          <a:lstStyle/>
          <a:p>
            <a:pPr algn="ctr" indent="0" marL="0">
              <a:buNone/>
            </a:pPr>
            <a:r>
              <a:rPr lang="en-US" sz="1100" b="1" dirty="0">
                <a:solidFill>
                  <a:srgbClr val="FFFFFF"/>
                </a:solidFill>
                <a:latin typeface="Aptos" pitchFamily="34" charset="0"/>
                <a:ea typeface="Aptos" pitchFamily="34" charset="-122"/>
                <a:cs typeface="Aptos" pitchFamily="34" charset="-120"/>
              </a:rPr>
              <a:t>03</a:t>
            </a:r>
            <a:endParaRPr lang="en-US" sz="1100" dirty="0"/>
          </a:p>
        </p:txBody>
      </p:sp>
      <p:sp>
        <p:nvSpPr>
          <p:cNvPr id="25" name="Shape 23"/>
          <p:cNvSpPr/>
          <p:nvPr/>
        </p:nvSpPr>
        <p:spPr>
          <a:xfrm>
            <a:off x="6327648" y="2816352"/>
            <a:ext cx="2542032" cy="2176272"/>
          </a:xfrm>
          <a:prstGeom prst="rect">
            <a:avLst/>
          </a:prstGeom>
          <a:solidFill>
            <a:srgbClr val="FFFFFF"/>
          </a:solidFill>
          <a:ln w="12700">
            <a:solidFill>
              <a:srgbClr val="D4D7DA"/>
            </a:solidFill>
            <a:prstDash val="solid"/>
          </a:ln>
        </p:spPr>
      </p:sp>
      <p:sp>
        <p:nvSpPr>
          <p:cNvPr id="26" name="Text 24"/>
          <p:cNvSpPr/>
          <p:nvPr/>
        </p:nvSpPr>
        <p:spPr>
          <a:xfrm>
            <a:off x="6510528" y="2971800"/>
            <a:ext cx="2176272" cy="164592"/>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PROPOSE</a:t>
            </a:r>
            <a:endParaRPr lang="en-US" sz="850" dirty="0"/>
          </a:p>
        </p:txBody>
      </p:sp>
      <p:sp>
        <p:nvSpPr>
          <p:cNvPr id="27" name="Text 25"/>
          <p:cNvSpPr/>
          <p:nvPr/>
        </p:nvSpPr>
        <p:spPr>
          <a:xfrm>
            <a:off x="6510528" y="3236976"/>
            <a:ext cx="2176272" cy="384048"/>
          </a:xfrm>
          <a:prstGeom prst="rect">
            <a:avLst/>
          </a:prstGeom>
          <a:noFill/>
          <a:ln/>
        </p:spPr>
        <p:txBody>
          <a:bodyPr wrap="square" lIns="0" tIns="0" rIns="0" bIns="0" rtlCol="0" anchor="ctr">
            <a:normAutofit/>
          </a:bodyPr>
          <a:lstStyle/>
          <a:p>
            <a:pPr indent="0" marL="0">
              <a:buNone/>
            </a:pPr>
            <a:r>
              <a:rPr lang="en-US" sz="1550" b="1" dirty="0">
                <a:solidFill>
                  <a:srgbClr val="001D34"/>
                </a:solidFill>
                <a:latin typeface="Aptos Display" pitchFamily="34" charset="0"/>
                <a:ea typeface="Aptos Display" pitchFamily="34" charset="-122"/>
                <a:cs typeface="Aptos Display" pitchFamily="34" charset="-120"/>
              </a:rPr>
              <a:t>Cowork</a:t>
            </a:r>
            <a:endParaRPr lang="en-US" sz="1550" dirty="0"/>
          </a:p>
        </p:txBody>
      </p:sp>
      <p:sp>
        <p:nvSpPr>
          <p:cNvPr id="28" name="Text 26"/>
          <p:cNvSpPr/>
          <p:nvPr/>
        </p:nvSpPr>
        <p:spPr>
          <a:xfrm>
            <a:off x="6510528" y="3694176"/>
            <a:ext cx="2176272" cy="1152144"/>
          </a:xfrm>
          <a:prstGeom prst="rect">
            <a:avLst/>
          </a:prstGeom>
          <a:noFill/>
          <a:ln/>
        </p:spPr>
        <p:txBody>
          <a:bodyPr wrap="square" lIns="0" tIns="0" rIns="0" bIns="0" rtlCol="0" anchor="t">
            <a:normAutofit/>
          </a:bodyPr>
          <a:lstStyle/>
          <a:p>
            <a:pPr indent="0" marL="0">
              <a:buNone/>
            </a:pPr>
            <a:r>
              <a:rPr lang="en-US" sz="1040" dirty="0">
                <a:solidFill>
                  <a:srgbClr val="59636B"/>
                </a:solidFill>
                <a:latin typeface="Aptos" pitchFamily="34" charset="0"/>
                <a:ea typeface="Aptos" pitchFamily="34" charset="-122"/>
                <a:cs typeface="Aptos" pitchFamily="34" charset="-120"/>
              </a:rPr>
              <a:t>Prepare matching private proposal and briefing candidates.</a:t>
            </a:r>
            <a:endParaRPr lang="en-US" sz="1040" dirty="0"/>
          </a:p>
        </p:txBody>
      </p:sp>
      <p:sp>
        <p:nvSpPr>
          <p:cNvPr id="29" name="Shape 27"/>
          <p:cNvSpPr/>
          <p:nvPr/>
        </p:nvSpPr>
        <p:spPr>
          <a:xfrm>
            <a:off x="6894576" y="5212080"/>
            <a:ext cx="1408176" cy="384048"/>
          </a:xfrm>
          <a:prstGeom prst="rect">
            <a:avLst/>
          </a:prstGeom>
          <a:solidFill>
            <a:srgbClr val="C47A00"/>
          </a:solidFill>
          <a:ln w="12700">
            <a:solidFill>
              <a:srgbClr val="C47A00"/>
            </a:solidFill>
            <a:prstDash val="solid"/>
          </a:ln>
        </p:spPr>
      </p:sp>
      <p:sp>
        <p:nvSpPr>
          <p:cNvPr id="30" name="Text 28"/>
          <p:cNvSpPr/>
          <p:nvPr/>
        </p:nvSpPr>
        <p:spPr>
          <a:xfrm>
            <a:off x="6949440" y="5321808"/>
            <a:ext cx="1298448" cy="128016"/>
          </a:xfrm>
          <a:prstGeom prst="rect">
            <a:avLst/>
          </a:prstGeom>
          <a:noFill/>
          <a:ln/>
        </p:spPr>
        <p:txBody>
          <a:bodyPr wrap="square" lIns="0" tIns="0" rIns="0" bIns="0" rtlCol="0" anchor="ctr"/>
          <a:lstStyle/>
          <a:p>
            <a:pPr algn="ctr" indent="0" marL="0">
              <a:buNone/>
            </a:pPr>
            <a:r>
              <a:rPr lang="en-US" sz="850" b="1" dirty="0">
                <a:solidFill>
                  <a:srgbClr val="FFFFFF"/>
                </a:solidFill>
                <a:latin typeface="Aptos" pitchFamily="34" charset="0"/>
                <a:ea typeface="Aptos" pitchFamily="34" charset="-122"/>
                <a:cs typeface="Aptos" pitchFamily="34" charset="-120"/>
              </a:rPr>
              <a:t>RECHECK</a:t>
            </a:r>
            <a:endParaRPr lang="en-US" sz="850" dirty="0"/>
          </a:p>
        </p:txBody>
      </p:sp>
      <p:sp>
        <p:nvSpPr>
          <p:cNvPr id="31" name="Shape 29"/>
          <p:cNvSpPr/>
          <p:nvPr/>
        </p:nvSpPr>
        <p:spPr>
          <a:xfrm>
            <a:off x="10076688" y="1938528"/>
            <a:ext cx="713232" cy="713232"/>
          </a:xfrm>
          <a:prstGeom prst="ellipse">
            <a:avLst/>
          </a:prstGeom>
          <a:solidFill>
            <a:srgbClr val="E51938"/>
          </a:solidFill>
          <a:ln w="25400">
            <a:solidFill>
              <a:srgbClr val="FFFFFF"/>
            </a:solidFill>
            <a:prstDash val="solid"/>
          </a:ln>
        </p:spPr>
      </p:sp>
      <p:sp>
        <p:nvSpPr>
          <p:cNvPr id="32" name="Text 30"/>
          <p:cNvSpPr/>
          <p:nvPr/>
        </p:nvSpPr>
        <p:spPr>
          <a:xfrm>
            <a:off x="10204704" y="2148840"/>
            <a:ext cx="457200" cy="182880"/>
          </a:xfrm>
          <a:prstGeom prst="rect">
            <a:avLst/>
          </a:prstGeom>
          <a:noFill/>
          <a:ln/>
        </p:spPr>
        <p:txBody>
          <a:bodyPr wrap="square" lIns="0" tIns="0" rIns="0" bIns="0" rtlCol="0" anchor="ctr"/>
          <a:lstStyle/>
          <a:p>
            <a:pPr algn="ctr" indent="0" marL="0">
              <a:buNone/>
            </a:pPr>
            <a:r>
              <a:rPr lang="en-US" sz="1100" b="1" dirty="0">
                <a:solidFill>
                  <a:srgbClr val="FFFFFF"/>
                </a:solidFill>
                <a:latin typeface="Aptos" pitchFamily="34" charset="0"/>
                <a:ea typeface="Aptos" pitchFamily="34" charset="-122"/>
                <a:cs typeface="Aptos" pitchFamily="34" charset="-120"/>
              </a:rPr>
              <a:t>04</a:t>
            </a:r>
            <a:endParaRPr lang="en-US" sz="1100" dirty="0"/>
          </a:p>
        </p:txBody>
      </p:sp>
      <p:sp>
        <p:nvSpPr>
          <p:cNvPr id="33" name="Shape 31"/>
          <p:cNvSpPr/>
          <p:nvPr/>
        </p:nvSpPr>
        <p:spPr>
          <a:xfrm>
            <a:off x="9180576" y="2816352"/>
            <a:ext cx="2542032" cy="2176272"/>
          </a:xfrm>
          <a:prstGeom prst="rect">
            <a:avLst/>
          </a:prstGeom>
          <a:solidFill>
            <a:srgbClr val="FFFFFF"/>
          </a:solidFill>
          <a:ln w="12700">
            <a:solidFill>
              <a:srgbClr val="D4D7DA"/>
            </a:solidFill>
            <a:prstDash val="solid"/>
          </a:ln>
        </p:spPr>
      </p:sp>
      <p:sp>
        <p:nvSpPr>
          <p:cNvPr id="34" name="Text 32"/>
          <p:cNvSpPr/>
          <p:nvPr/>
        </p:nvSpPr>
        <p:spPr>
          <a:xfrm>
            <a:off x="9363456" y="2971800"/>
            <a:ext cx="2176272" cy="164592"/>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CLOSE</a:t>
            </a:r>
            <a:endParaRPr lang="en-US" sz="850" dirty="0"/>
          </a:p>
        </p:txBody>
      </p:sp>
      <p:sp>
        <p:nvSpPr>
          <p:cNvPr id="35" name="Text 33"/>
          <p:cNvSpPr/>
          <p:nvPr/>
        </p:nvSpPr>
        <p:spPr>
          <a:xfrm>
            <a:off x="9363456" y="3236976"/>
            <a:ext cx="2176272" cy="384048"/>
          </a:xfrm>
          <a:prstGeom prst="rect">
            <a:avLst/>
          </a:prstGeom>
          <a:noFill/>
          <a:ln/>
        </p:spPr>
        <p:txBody>
          <a:bodyPr wrap="square" lIns="0" tIns="0" rIns="0" bIns="0" rtlCol="0" anchor="ctr">
            <a:normAutofit/>
          </a:bodyPr>
          <a:lstStyle/>
          <a:p>
            <a:pPr indent="0" marL="0">
              <a:buNone/>
            </a:pPr>
            <a:r>
              <a:rPr lang="en-US" sz="1550" b="1" dirty="0">
                <a:solidFill>
                  <a:srgbClr val="001D34"/>
                </a:solidFill>
                <a:latin typeface="Aptos Display" pitchFamily="34" charset="0"/>
                <a:ea typeface="Aptos Display" pitchFamily="34" charset="-122"/>
                <a:cs typeface="Aptos Display" pitchFamily="34" charset="-120"/>
              </a:rPr>
              <a:t>Close Agent</a:t>
            </a:r>
            <a:endParaRPr lang="en-US" sz="1550" dirty="0"/>
          </a:p>
        </p:txBody>
      </p:sp>
      <p:sp>
        <p:nvSpPr>
          <p:cNvPr id="36" name="Text 34"/>
          <p:cNvSpPr/>
          <p:nvPr/>
        </p:nvSpPr>
        <p:spPr>
          <a:xfrm>
            <a:off x="9363456" y="3694176"/>
            <a:ext cx="2176272" cy="1152144"/>
          </a:xfrm>
          <a:prstGeom prst="rect">
            <a:avLst/>
          </a:prstGeom>
          <a:noFill/>
          <a:ln/>
        </p:spPr>
        <p:txBody>
          <a:bodyPr wrap="square" lIns="0" tIns="0" rIns="0" bIns="0" rtlCol="0" anchor="t">
            <a:normAutofit/>
          </a:bodyPr>
          <a:lstStyle/>
          <a:p>
            <a:pPr indent="0" marL="0">
              <a:buNone/>
            </a:pPr>
            <a:r>
              <a:rPr lang="en-US" sz="1040" dirty="0">
                <a:solidFill>
                  <a:srgbClr val="59636B"/>
                </a:solidFill>
                <a:latin typeface="Aptos" pitchFamily="34" charset="0"/>
                <a:ea typeface="Aptos" pitchFamily="34" charset="-122"/>
                <a:cs typeface="Aptos" pitchFamily="34" charset="-120"/>
              </a:rPr>
              <a:t>Recommend or execute close work only inside verified policy.</a:t>
            </a:r>
            <a:endParaRPr lang="en-US" sz="1040" dirty="0"/>
          </a:p>
        </p:txBody>
      </p:sp>
      <p:sp>
        <p:nvSpPr>
          <p:cNvPr id="37" name="Shape 35"/>
          <p:cNvSpPr/>
          <p:nvPr/>
        </p:nvSpPr>
        <p:spPr>
          <a:xfrm>
            <a:off x="9747504" y="5212080"/>
            <a:ext cx="1408176" cy="384048"/>
          </a:xfrm>
          <a:prstGeom prst="rect">
            <a:avLst/>
          </a:prstGeom>
          <a:solidFill>
            <a:srgbClr val="E51938"/>
          </a:solidFill>
          <a:ln w="12700">
            <a:solidFill>
              <a:srgbClr val="E51938"/>
            </a:solidFill>
            <a:prstDash val="solid"/>
          </a:ln>
        </p:spPr>
      </p:sp>
      <p:sp>
        <p:nvSpPr>
          <p:cNvPr id="38" name="Text 36"/>
          <p:cNvSpPr/>
          <p:nvPr/>
        </p:nvSpPr>
        <p:spPr>
          <a:xfrm>
            <a:off x="9802368" y="5321808"/>
            <a:ext cx="1298448" cy="128016"/>
          </a:xfrm>
          <a:prstGeom prst="rect">
            <a:avLst/>
          </a:prstGeom>
          <a:noFill/>
          <a:ln/>
        </p:spPr>
        <p:txBody>
          <a:bodyPr wrap="square" lIns="0" tIns="0" rIns="0" bIns="0" rtlCol="0" anchor="ctr"/>
          <a:lstStyle/>
          <a:p>
            <a:pPr algn="ctr" indent="0" marL="0">
              <a:buNone/>
            </a:pPr>
            <a:r>
              <a:rPr lang="en-US" sz="850" b="1" dirty="0">
                <a:solidFill>
                  <a:srgbClr val="FFFFFF"/>
                </a:solidFill>
                <a:latin typeface="Aptos" pitchFamily="34" charset="0"/>
                <a:ea typeface="Aptos" pitchFamily="34" charset="-122"/>
                <a:cs typeface="Aptos" pitchFamily="34" charset="-120"/>
              </a:rPr>
              <a:t>BLOCKED</a:t>
            </a:r>
            <a:endParaRPr lang="en-US" sz="8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4EF"/>
        </a:solidFill>
      </p:bgPr>
    </p:bg>
    <p:spTree>
      <p:nvGrpSpPr>
        <p:cNvPr id="1" name=""/>
        <p:cNvGrpSpPr/>
        <p:nvPr/>
      </p:nvGrpSpPr>
      <p:grpSpPr>
        <a:xfrm>
          <a:off x="0" y="0"/>
          <a:ext cx="0" cy="0"/>
          <a:chOff x="0" y="0"/>
          <a:chExt cx="0" cy="0"/>
        </a:xfrm>
      </p:grpSpPr>
      <p:sp>
        <p:nvSpPr>
          <p:cNvPr id="2" name="Text 0"/>
          <p:cNvSpPr/>
          <p:nvPr/>
        </p:nvSpPr>
        <p:spPr>
          <a:xfrm>
            <a:off x="548640" y="384048"/>
            <a:ext cx="4389120" cy="219456"/>
          </a:xfrm>
          <a:prstGeom prst="rect">
            <a:avLst/>
          </a:prstGeom>
          <a:noFill/>
          <a:ln/>
        </p:spPr>
        <p:txBody>
          <a:bodyPr wrap="square" lIns="0" tIns="0" rIns="0" bIns="0" rtlCol="0" anchor="ctr"/>
          <a:lstStyle/>
          <a:p>
            <a:pPr indent="0" marL="0">
              <a:buNone/>
            </a:pPr>
            <a:r>
              <a:rPr lang="en-US" sz="1000" b="1" dirty="0">
                <a:solidFill>
                  <a:srgbClr val="E51938"/>
                </a:solidFill>
                <a:latin typeface="Aptos" pitchFamily="34" charset="0"/>
                <a:ea typeface="Aptos" pitchFamily="34" charset="-122"/>
                <a:cs typeface="Aptos" pitchFamily="34" charset="-120"/>
              </a:rPr>
              <a:t>CONTROL MODEL</a:t>
            </a:r>
            <a:endParaRPr lang="en-US" sz="1000" dirty="0"/>
          </a:p>
        </p:txBody>
      </p:sp>
      <p:sp>
        <p:nvSpPr>
          <p:cNvPr id="3" name="Text 1"/>
          <p:cNvSpPr/>
          <p:nvPr/>
        </p:nvSpPr>
        <p:spPr>
          <a:xfrm>
            <a:off x="548640" y="713232"/>
            <a:ext cx="10972800" cy="566928"/>
          </a:xfrm>
          <a:prstGeom prst="rect">
            <a:avLst/>
          </a:prstGeom>
          <a:noFill/>
          <a:ln/>
        </p:spPr>
        <p:txBody>
          <a:bodyPr wrap="square" lIns="0" tIns="0" rIns="0" bIns="0" rtlCol="0" anchor="ctr">
            <a:normAutofit/>
          </a:bodyPr>
          <a:lstStyle/>
          <a:p>
            <a:pPr indent="0" marL="0">
              <a:buNone/>
            </a:pPr>
            <a:r>
              <a:rPr lang="en-US" sz="2800" b="1" dirty="0">
                <a:solidFill>
                  <a:srgbClr val="001D34"/>
                </a:solidFill>
                <a:latin typeface="Aptos Display" pitchFamily="34" charset="0"/>
                <a:ea typeface="Aptos Display" pitchFamily="34" charset="-122"/>
                <a:cs typeface="Aptos Display" pitchFamily="34" charset="-120"/>
              </a:rPr>
              <a:t>Agent-led or hybrid team - choose deliberately</a:t>
            </a:r>
            <a:endParaRPr lang="en-US" sz="2800" dirty="0"/>
          </a:p>
        </p:txBody>
      </p:sp>
      <p:sp>
        <p:nvSpPr>
          <p:cNvPr id="4" name="Text 2"/>
          <p:cNvSpPr/>
          <p:nvPr/>
        </p:nvSpPr>
        <p:spPr>
          <a:xfrm>
            <a:off x="548640" y="1353312"/>
            <a:ext cx="10789920" cy="411480"/>
          </a:xfrm>
          <a:prstGeom prst="rect">
            <a:avLst/>
          </a:prstGeom>
          <a:noFill/>
          <a:ln/>
        </p:spPr>
        <p:txBody>
          <a:bodyPr wrap="square" lIns="0" tIns="0" rIns="0" bIns="0" rtlCol="0" anchor="ctr">
            <a:normAutofit/>
          </a:bodyPr>
          <a:lstStyle/>
          <a:p>
            <a:pPr indent="0" marL="0">
              <a:buNone/>
            </a:pPr>
            <a:r>
              <a:rPr lang="en-US" sz="1450" dirty="0">
                <a:solidFill>
                  <a:srgbClr val="59636B"/>
                </a:solidFill>
                <a:latin typeface="Aptos" pitchFamily="34" charset="0"/>
                <a:ea typeface="Aptos" pitchFamily="34" charset="-122"/>
                <a:cs typeface="Aptos" pitchFamily="34" charset="-120"/>
              </a:rPr>
              <a:t>The same lifecycle can use different control points without changing the governed record.</a:t>
            </a:r>
            <a:endParaRPr lang="en-US" sz="1450" dirty="0"/>
          </a:p>
        </p:txBody>
      </p:sp>
      <p:sp>
        <p:nvSpPr>
          <p:cNvPr id="5" name="Text 3"/>
          <p:cNvSpPr/>
          <p:nvPr/>
        </p:nvSpPr>
        <p:spPr>
          <a:xfrm>
            <a:off x="502920" y="6510528"/>
            <a:ext cx="9966960" cy="182880"/>
          </a:xfrm>
          <a:prstGeom prst="rect">
            <a:avLst/>
          </a:prstGeom>
          <a:noFill/>
          <a:ln/>
        </p:spPr>
        <p:txBody>
          <a:bodyPr wrap="square" lIns="0" tIns="0" rIns="0" bIns="0" rtlCol="0" anchor="ctr"/>
          <a:lstStyle/>
          <a:p>
            <a:pPr indent="0" marL="0">
              <a:buNone/>
            </a:pPr>
            <a:r>
              <a:rPr lang="en-US" sz="850" dirty="0">
                <a:solidFill>
                  <a:srgbClr val="59636B"/>
                </a:solidFill>
                <a:latin typeface="Aptos" pitchFamily="34" charset="0"/>
                <a:ea typeface="Aptos" pitchFamily="34" charset="-122"/>
                <a:cs typeface="Aptos" pitchFamily="34" charset="-120"/>
              </a:rPr>
              <a:t>Haworth + Microsoft | Customer review draft | Synthetic demonstration data</a:t>
            </a:r>
            <a:endParaRPr lang="en-US" sz="850" dirty="0"/>
          </a:p>
        </p:txBody>
      </p:sp>
      <p:sp>
        <p:nvSpPr>
          <p:cNvPr id="6" name="Text 4"/>
          <p:cNvSpPr/>
          <p:nvPr/>
        </p:nvSpPr>
        <p:spPr>
          <a:xfrm>
            <a:off x="11155680" y="6473952"/>
            <a:ext cx="502920" cy="201168"/>
          </a:xfrm>
          <a:prstGeom prst="rect">
            <a:avLst/>
          </a:prstGeom>
          <a:noFill/>
          <a:ln/>
        </p:spPr>
        <p:txBody>
          <a:bodyPr wrap="square" lIns="0" tIns="0" rIns="0" bIns="0" rtlCol="0" anchor="ctr"/>
          <a:lstStyle/>
          <a:p>
            <a:pPr algn="r" indent="0" marL="0">
              <a:buNone/>
            </a:pPr>
            <a:r>
              <a:rPr lang="en-US" sz="900" dirty="0">
                <a:solidFill>
                  <a:srgbClr val="1D252C"/>
                </a:solidFill>
                <a:latin typeface="Aptos" pitchFamily="34" charset="0"/>
                <a:ea typeface="Aptos" pitchFamily="34" charset="-122"/>
                <a:cs typeface="Aptos" pitchFamily="34" charset="-120"/>
              </a:rPr>
              <a:t>5</a:t>
            </a:r>
            <a:endParaRPr lang="en-US" sz="900" dirty="0"/>
          </a:p>
        </p:txBody>
      </p:sp>
      <p:sp>
        <p:nvSpPr>
          <p:cNvPr id="7" name="Shape 5"/>
          <p:cNvSpPr/>
          <p:nvPr/>
        </p:nvSpPr>
        <p:spPr>
          <a:xfrm>
            <a:off x="621792" y="1847088"/>
            <a:ext cx="5349240" cy="3584448"/>
          </a:xfrm>
          <a:prstGeom prst="rect">
            <a:avLst/>
          </a:prstGeom>
          <a:solidFill>
            <a:srgbClr val="EDF3F6"/>
          </a:solidFill>
          <a:ln w="12700">
            <a:solidFill>
              <a:srgbClr val="001D34"/>
            </a:solidFill>
            <a:prstDash val="solid"/>
          </a:ln>
        </p:spPr>
      </p:sp>
      <p:sp>
        <p:nvSpPr>
          <p:cNvPr id="8" name="Text 6"/>
          <p:cNvSpPr/>
          <p:nvPr/>
        </p:nvSpPr>
        <p:spPr>
          <a:xfrm>
            <a:off x="804672" y="2002536"/>
            <a:ext cx="4983480" cy="164592"/>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CONFIGURED POLICY</a:t>
            </a:r>
            <a:endParaRPr lang="en-US" sz="850" dirty="0"/>
          </a:p>
        </p:txBody>
      </p:sp>
      <p:sp>
        <p:nvSpPr>
          <p:cNvPr id="9" name="Text 7"/>
          <p:cNvSpPr/>
          <p:nvPr/>
        </p:nvSpPr>
        <p:spPr>
          <a:xfrm>
            <a:off x="804672" y="2267712"/>
            <a:ext cx="4983480" cy="384048"/>
          </a:xfrm>
          <a:prstGeom prst="rect">
            <a:avLst/>
          </a:prstGeom>
          <a:noFill/>
          <a:ln/>
        </p:spPr>
        <p:txBody>
          <a:bodyPr wrap="square" lIns="0" tIns="0" rIns="0" bIns="0" rtlCol="0" anchor="ctr">
            <a:normAutofit/>
          </a:bodyPr>
          <a:lstStyle/>
          <a:p>
            <a:pPr indent="0" marL="0">
              <a:buNone/>
            </a:pPr>
            <a:r>
              <a:rPr lang="en-US" sz="2400" b="1" dirty="0">
                <a:solidFill>
                  <a:srgbClr val="001D34"/>
                </a:solidFill>
                <a:latin typeface="Aptos Display" pitchFamily="34" charset="0"/>
                <a:ea typeface="Aptos Display" pitchFamily="34" charset="-122"/>
                <a:cs typeface="Aptos Display" pitchFamily="34" charset="-120"/>
              </a:rPr>
              <a:t>Agent-led</a:t>
            </a:r>
            <a:endParaRPr lang="en-US" sz="2400" dirty="0"/>
          </a:p>
        </p:txBody>
      </p:sp>
      <p:sp>
        <p:nvSpPr>
          <p:cNvPr id="10" name="Text 8"/>
          <p:cNvSpPr/>
          <p:nvPr/>
        </p:nvSpPr>
        <p:spPr>
          <a:xfrm>
            <a:off x="804672" y="2724912"/>
            <a:ext cx="4983480" cy="2560320"/>
          </a:xfrm>
          <a:prstGeom prst="rect">
            <a:avLst/>
          </a:prstGeom>
          <a:noFill/>
          <a:ln/>
        </p:spPr>
        <p:txBody>
          <a:bodyPr wrap="square" lIns="0" tIns="0" rIns="0" bIns="0" rtlCol="0" anchor="t">
            <a:normAutofit/>
          </a:bodyPr>
          <a:lstStyle/>
          <a:p>
            <a:pPr indent="0" marL="0">
              <a:buNone/>
            </a:pPr>
            <a:r>
              <a:rPr lang="en-US" sz="1500" dirty="0">
                <a:solidFill>
                  <a:srgbClr val="59636B"/>
                </a:solidFill>
                <a:latin typeface="Aptos" pitchFamily="34" charset="0"/>
                <a:ea typeface="Aptos" pitchFamily="34" charset="-122"/>
                <a:cs typeface="Aptos" pitchFamily="34" charset="-120"/>
              </a:rPr>
              <a:t>Agents research, prioritize, prepare, and - only within a verified preconfigured synthetic policy - may execute a bounded transition. Autonomy never expands itself, changes scope, or crosses into real customer data.</a:t>
            </a:r>
            <a:endParaRPr lang="en-US" sz="1500" dirty="0"/>
          </a:p>
        </p:txBody>
      </p:sp>
      <p:sp>
        <p:nvSpPr>
          <p:cNvPr id="11" name="Shape 9"/>
          <p:cNvSpPr/>
          <p:nvPr/>
        </p:nvSpPr>
        <p:spPr>
          <a:xfrm>
            <a:off x="6217920" y="1847088"/>
            <a:ext cx="5349240" cy="3584448"/>
          </a:xfrm>
          <a:prstGeom prst="rect">
            <a:avLst/>
          </a:prstGeom>
          <a:solidFill>
            <a:srgbClr val="FFF4F5"/>
          </a:solidFill>
          <a:ln w="12700">
            <a:solidFill>
              <a:srgbClr val="E51938"/>
            </a:solidFill>
            <a:prstDash val="solid"/>
          </a:ln>
        </p:spPr>
      </p:sp>
      <p:sp>
        <p:nvSpPr>
          <p:cNvPr id="12" name="Text 10"/>
          <p:cNvSpPr/>
          <p:nvPr/>
        </p:nvSpPr>
        <p:spPr>
          <a:xfrm>
            <a:off x="6400800" y="2002536"/>
            <a:ext cx="4983480" cy="164592"/>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HUMAN APPROVAL</a:t>
            </a:r>
            <a:endParaRPr lang="en-US" sz="850" dirty="0"/>
          </a:p>
        </p:txBody>
      </p:sp>
      <p:sp>
        <p:nvSpPr>
          <p:cNvPr id="13" name="Text 11"/>
          <p:cNvSpPr/>
          <p:nvPr/>
        </p:nvSpPr>
        <p:spPr>
          <a:xfrm>
            <a:off x="6400800" y="2267712"/>
            <a:ext cx="4983480" cy="384048"/>
          </a:xfrm>
          <a:prstGeom prst="rect">
            <a:avLst/>
          </a:prstGeom>
          <a:noFill/>
          <a:ln/>
        </p:spPr>
        <p:txBody>
          <a:bodyPr wrap="square" lIns="0" tIns="0" rIns="0" bIns="0" rtlCol="0" anchor="ctr">
            <a:normAutofit/>
          </a:bodyPr>
          <a:lstStyle/>
          <a:p>
            <a:pPr indent="0" marL="0">
              <a:buNone/>
            </a:pPr>
            <a:r>
              <a:rPr lang="en-US" sz="2400" b="1" dirty="0">
                <a:solidFill>
                  <a:srgbClr val="001D34"/>
                </a:solidFill>
                <a:latin typeface="Aptos Display" pitchFamily="34" charset="0"/>
                <a:ea typeface="Aptos Display" pitchFamily="34" charset="-122"/>
                <a:cs typeface="Aptos Display" pitchFamily="34" charset="-120"/>
              </a:rPr>
              <a:t>Hybrid team</a:t>
            </a:r>
            <a:endParaRPr lang="en-US" sz="2400" dirty="0"/>
          </a:p>
        </p:txBody>
      </p:sp>
      <p:sp>
        <p:nvSpPr>
          <p:cNvPr id="14" name="Text 12"/>
          <p:cNvSpPr/>
          <p:nvPr/>
        </p:nvSpPr>
        <p:spPr>
          <a:xfrm>
            <a:off x="6400800" y="2724912"/>
            <a:ext cx="4983480" cy="2560320"/>
          </a:xfrm>
          <a:prstGeom prst="rect">
            <a:avLst/>
          </a:prstGeom>
          <a:noFill/>
          <a:ln/>
        </p:spPr>
        <p:txBody>
          <a:bodyPr wrap="square" lIns="0" tIns="0" rIns="0" bIns="0" rtlCol="0" anchor="t">
            <a:normAutofit/>
          </a:bodyPr>
          <a:lstStyle/>
          <a:p>
            <a:pPr indent="0" marL="0">
              <a:buNone/>
            </a:pPr>
            <a:r>
              <a:rPr lang="en-US" sz="1500" dirty="0">
                <a:solidFill>
                  <a:srgbClr val="59636B"/>
                </a:solidFill>
                <a:latin typeface="Aptos" pitchFamily="34" charset="0"/>
                <a:ea typeface="Aptos" pitchFamily="34" charset="-122"/>
                <a:cs typeface="Aptos" pitchFamily="34" charset="-120"/>
              </a:rPr>
              <a:t>Agents research, interpret, recommend, and draft. The seller or receiving owner approves outreach, qualification, material CRM changes, commercial release, close, order action, and downstream ownership.</a:t>
            </a:r>
            <a:endParaRPr lang="en-US" sz="1500" dirty="0"/>
          </a:p>
        </p:txBody>
      </p:sp>
      <p:sp>
        <p:nvSpPr>
          <p:cNvPr id="15" name="Text 13"/>
          <p:cNvSpPr/>
          <p:nvPr/>
        </p:nvSpPr>
        <p:spPr>
          <a:xfrm>
            <a:off x="932688" y="4736592"/>
            <a:ext cx="1280160" cy="228600"/>
          </a:xfrm>
          <a:prstGeom prst="rect">
            <a:avLst/>
          </a:prstGeom>
          <a:noFill/>
          <a:ln/>
        </p:spPr>
        <p:txBody>
          <a:bodyPr wrap="square" lIns="0" tIns="0" rIns="0" bIns="0" rtlCol="0" anchor="ctr"/>
          <a:lstStyle/>
          <a:p>
            <a:pPr indent="0" marL="0">
              <a:buNone/>
            </a:pPr>
            <a:r>
              <a:rPr lang="en-US" sz="1100" b="1" dirty="0">
                <a:solidFill>
                  <a:srgbClr val="001D34"/>
                </a:solidFill>
                <a:latin typeface="Aptos" pitchFamily="34" charset="0"/>
                <a:ea typeface="Aptos" pitchFamily="34" charset="-122"/>
                <a:cs typeface="Aptos" pitchFamily="34" charset="-120"/>
              </a:rPr>
              <a:t>Same evidence</a:t>
            </a:r>
            <a:endParaRPr lang="en-US" sz="1100" dirty="0"/>
          </a:p>
        </p:txBody>
      </p:sp>
      <p:sp>
        <p:nvSpPr>
          <p:cNvPr id="16" name="Text 14"/>
          <p:cNvSpPr/>
          <p:nvPr/>
        </p:nvSpPr>
        <p:spPr>
          <a:xfrm>
            <a:off x="2331720" y="4736592"/>
            <a:ext cx="1554480" cy="228600"/>
          </a:xfrm>
          <a:prstGeom prst="rect">
            <a:avLst/>
          </a:prstGeom>
          <a:noFill/>
          <a:ln/>
        </p:spPr>
        <p:txBody>
          <a:bodyPr wrap="square" lIns="0" tIns="0" rIns="0" bIns="0" rtlCol="0" anchor="ctr"/>
          <a:lstStyle/>
          <a:p>
            <a:pPr indent="0" marL="0">
              <a:buNone/>
            </a:pPr>
            <a:r>
              <a:rPr lang="en-US" sz="1100" b="1" dirty="0">
                <a:solidFill>
                  <a:srgbClr val="001D34"/>
                </a:solidFill>
                <a:latin typeface="Aptos" pitchFamily="34" charset="0"/>
                <a:ea typeface="Aptos" pitchFamily="34" charset="-122"/>
                <a:cs typeface="Aptos" pitchFamily="34" charset="-120"/>
              </a:rPr>
              <a:t>Same record spine</a:t>
            </a:r>
            <a:endParaRPr lang="en-US" sz="1100" dirty="0"/>
          </a:p>
        </p:txBody>
      </p:sp>
      <p:sp>
        <p:nvSpPr>
          <p:cNvPr id="17" name="Text 15"/>
          <p:cNvSpPr/>
          <p:nvPr/>
        </p:nvSpPr>
        <p:spPr>
          <a:xfrm>
            <a:off x="3977640" y="4736592"/>
            <a:ext cx="1645920" cy="228600"/>
          </a:xfrm>
          <a:prstGeom prst="rect">
            <a:avLst/>
          </a:prstGeom>
          <a:noFill/>
          <a:ln/>
        </p:spPr>
        <p:txBody>
          <a:bodyPr wrap="square" lIns="0" tIns="0" rIns="0" bIns="0" rtlCol="0" anchor="ctr"/>
          <a:lstStyle/>
          <a:p>
            <a:pPr indent="0" marL="0">
              <a:buNone/>
            </a:pPr>
            <a:r>
              <a:rPr lang="en-US" sz="1100" b="1" dirty="0">
                <a:solidFill>
                  <a:srgbClr val="001D34"/>
                </a:solidFill>
                <a:latin typeface="Aptos" pitchFamily="34" charset="0"/>
                <a:ea typeface="Aptos" pitchFamily="34" charset="-122"/>
                <a:cs typeface="Aptos" pitchFamily="34" charset="-120"/>
              </a:rPr>
              <a:t>Policy-selected autonomy</a:t>
            </a:r>
            <a:endParaRPr lang="en-US" sz="1100" dirty="0"/>
          </a:p>
        </p:txBody>
      </p:sp>
      <p:sp>
        <p:nvSpPr>
          <p:cNvPr id="18" name="Text 16"/>
          <p:cNvSpPr/>
          <p:nvPr/>
        </p:nvSpPr>
        <p:spPr>
          <a:xfrm>
            <a:off x="6528816" y="4736592"/>
            <a:ext cx="1280160" cy="228600"/>
          </a:xfrm>
          <a:prstGeom prst="rect">
            <a:avLst/>
          </a:prstGeom>
          <a:noFill/>
          <a:ln/>
        </p:spPr>
        <p:txBody>
          <a:bodyPr wrap="square" lIns="0" tIns="0" rIns="0" bIns="0" rtlCol="0" anchor="ctr"/>
          <a:lstStyle/>
          <a:p>
            <a:pPr indent="0" marL="0">
              <a:buNone/>
            </a:pPr>
            <a:r>
              <a:rPr lang="en-US" sz="1100" b="1" dirty="0">
                <a:solidFill>
                  <a:srgbClr val="E51938"/>
                </a:solidFill>
                <a:latin typeface="Aptos" pitchFamily="34" charset="0"/>
                <a:ea typeface="Aptos" pitchFamily="34" charset="-122"/>
                <a:cs typeface="Aptos" pitchFamily="34" charset="-120"/>
              </a:rPr>
              <a:t>Visible approval</a:t>
            </a:r>
            <a:endParaRPr lang="en-US" sz="1100" dirty="0"/>
          </a:p>
        </p:txBody>
      </p:sp>
      <p:sp>
        <p:nvSpPr>
          <p:cNvPr id="19" name="Text 17"/>
          <p:cNvSpPr/>
          <p:nvPr/>
        </p:nvSpPr>
        <p:spPr>
          <a:xfrm>
            <a:off x="7973568" y="4736592"/>
            <a:ext cx="1554480" cy="228600"/>
          </a:xfrm>
          <a:prstGeom prst="rect">
            <a:avLst/>
          </a:prstGeom>
          <a:noFill/>
          <a:ln/>
        </p:spPr>
        <p:txBody>
          <a:bodyPr wrap="square" lIns="0" tIns="0" rIns="0" bIns="0" rtlCol="0" anchor="ctr"/>
          <a:lstStyle/>
          <a:p>
            <a:pPr indent="0" marL="0">
              <a:buNone/>
            </a:pPr>
            <a:r>
              <a:rPr lang="en-US" sz="1100" b="1" dirty="0">
                <a:solidFill>
                  <a:srgbClr val="E51938"/>
                </a:solidFill>
                <a:latin typeface="Aptos" pitchFamily="34" charset="0"/>
                <a:ea typeface="Aptos" pitchFamily="34" charset="-122"/>
                <a:cs typeface="Aptos" pitchFamily="34" charset="-120"/>
              </a:rPr>
              <a:t>Named decision owner</a:t>
            </a:r>
            <a:endParaRPr lang="en-US" sz="1100" dirty="0"/>
          </a:p>
        </p:txBody>
      </p:sp>
      <p:sp>
        <p:nvSpPr>
          <p:cNvPr id="20" name="Text 18"/>
          <p:cNvSpPr/>
          <p:nvPr/>
        </p:nvSpPr>
        <p:spPr>
          <a:xfrm>
            <a:off x="9646920" y="4736592"/>
            <a:ext cx="1481328" cy="228600"/>
          </a:xfrm>
          <a:prstGeom prst="rect">
            <a:avLst/>
          </a:prstGeom>
          <a:noFill/>
          <a:ln/>
        </p:spPr>
        <p:txBody>
          <a:bodyPr wrap="square" lIns="0" tIns="0" rIns="0" bIns="0" rtlCol="0" anchor="ctr"/>
          <a:lstStyle/>
          <a:p>
            <a:pPr indent="0" marL="0">
              <a:buNone/>
            </a:pPr>
            <a:r>
              <a:rPr lang="en-US" sz="1100" b="1" dirty="0">
                <a:solidFill>
                  <a:srgbClr val="E51938"/>
                </a:solidFill>
                <a:latin typeface="Aptos" pitchFamily="34" charset="0"/>
                <a:ea typeface="Aptos" pitchFamily="34" charset="-122"/>
                <a:cs typeface="Aptos" pitchFamily="34" charset="-120"/>
              </a:rPr>
              <a:t>No silent transition</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4EF"/>
        </a:solidFill>
      </p:bgPr>
    </p:bg>
    <p:spTree>
      <p:nvGrpSpPr>
        <p:cNvPr id="1" name=""/>
        <p:cNvGrpSpPr/>
        <p:nvPr/>
      </p:nvGrpSpPr>
      <p:grpSpPr>
        <a:xfrm>
          <a:off x="0" y="0"/>
          <a:ext cx="0" cy="0"/>
          <a:chOff x="0" y="0"/>
          <a:chExt cx="0" cy="0"/>
        </a:xfrm>
      </p:grpSpPr>
      <p:sp>
        <p:nvSpPr>
          <p:cNvPr id="2" name="Text 0"/>
          <p:cNvSpPr/>
          <p:nvPr/>
        </p:nvSpPr>
        <p:spPr>
          <a:xfrm>
            <a:off x="548640" y="384048"/>
            <a:ext cx="4389120" cy="219456"/>
          </a:xfrm>
          <a:prstGeom prst="rect">
            <a:avLst/>
          </a:prstGeom>
          <a:noFill/>
          <a:ln/>
        </p:spPr>
        <p:txBody>
          <a:bodyPr wrap="square" lIns="0" tIns="0" rIns="0" bIns="0" rtlCol="0" anchor="ctr"/>
          <a:lstStyle/>
          <a:p>
            <a:pPr indent="0" marL="0">
              <a:buNone/>
            </a:pPr>
            <a:r>
              <a:rPr lang="en-US" sz="1000" b="1" dirty="0">
                <a:solidFill>
                  <a:srgbClr val="E51938"/>
                </a:solidFill>
                <a:latin typeface="Aptos" pitchFamily="34" charset="0"/>
                <a:ea typeface="Aptos" pitchFamily="34" charset="-122"/>
                <a:cs typeface="Aptos" pitchFamily="34" charset="-120"/>
              </a:rPr>
              <a:t>CONTEXT AT THE DECISION POINT</a:t>
            </a:r>
            <a:endParaRPr lang="en-US" sz="1000" dirty="0"/>
          </a:p>
        </p:txBody>
      </p:sp>
      <p:sp>
        <p:nvSpPr>
          <p:cNvPr id="3" name="Text 1"/>
          <p:cNvSpPr/>
          <p:nvPr/>
        </p:nvSpPr>
        <p:spPr>
          <a:xfrm>
            <a:off x="548640" y="713232"/>
            <a:ext cx="10972800" cy="566928"/>
          </a:xfrm>
          <a:prstGeom prst="rect">
            <a:avLst/>
          </a:prstGeom>
          <a:noFill/>
          <a:ln/>
        </p:spPr>
        <p:txBody>
          <a:bodyPr wrap="square" lIns="0" tIns="0" rIns="0" bIns="0" rtlCol="0" anchor="ctr">
            <a:normAutofit/>
          </a:bodyPr>
          <a:lstStyle/>
          <a:p>
            <a:pPr indent="0" marL="0">
              <a:buNone/>
            </a:pPr>
            <a:r>
              <a:rPr lang="en-US" sz="2800" b="1" dirty="0">
                <a:solidFill>
                  <a:srgbClr val="001D34"/>
                </a:solidFill>
                <a:latin typeface="Aptos Display" pitchFamily="34" charset="0"/>
                <a:ea typeface="Aptos Display" pitchFamily="34" charset="-122"/>
                <a:cs typeface="Aptos Display" pitchFamily="34" charset="-120"/>
              </a:rPr>
              <a:t>Opportunity 360 now. Asset 360 when the lifecycle continues.</a:t>
            </a:r>
            <a:endParaRPr lang="en-US" sz="2800" dirty="0"/>
          </a:p>
        </p:txBody>
      </p:sp>
      <p:sp>
        <p:nvSpPr>
          <p:cNvPr id="4" name="Text 2"/>
          <p:cNvSpPr/>
          <p:nvPr/>
        </p:nvSpPr>
        <p:spPr>
          <a:xfrm>
            <a:off x="548640" y="1353312"/>
            <a:ext cx="10789920" cy="411480"/>
          </a:xfrm>
          <a:prstGeom prst="rect">
            <a:avLst/>
          </a:prstGeom>
          <a:noFill/>
          <a:ln/>
        </p:spPr>
        <p:txBody>
          <a:bodyPr wrap="square" lIns="0" tIns="0" rIns="0" bIns="0" rtlCol="0" anchor="ctr">
            <a:normAutofit/>
          </a:bodyPr>
          <a:lstStyle/>
          <a:p>
            <a:pPr indent="0" marL="0">
              <a:buNone/>
            </a:pPr>
            <a:r>
              <a:rPr lang="en-US" sz="1450" dirty="0">
                <a:solidFill>
                  <a:srgbClr val="59636B"/>
                </a:solidFill>
                <a:latin typeface="Aptos" pitchFamily="34" charset="0"/>
                <a:ea typeface="Aptos" pitchFamily="34" charset="-122"/>
                <a:cs typeface="Aptos" pitchFamily="34" charset="-120"/>
              </a:rPr>
              <a:t>Use one governed record to connect commercial, project, service, and expansion context.</a:t>
            </a:r>
            <a:endParaRPr lang="en-US" sz="1450" dirty="0"/>
          </a:p>
        </p:txBody>
      </p:sp>
      <p:sp>
        <p:nvSpPr>
          <p:cNvPr id="5" name="Text 3"/>
          <p:cNvSpPr/>
          <p:nvPr/>
        </p:nvSpPr>
        <p:spPr>
          <a:xfrm>
            <a:off x="502920" y="6510528"/>
            <a:ext cx="9966960" cy="182880"/>
          </a:xfrm>
          <a:prstGeom prst="rect">
            <a:avLst/>
          </a:prstGeom>
          <a:noFill/>
          <a:ln/>
        </p:spPr>
        <p:txBody>
          <a:bodyPr wrap="square" lIns="0" tIns="0" rIns="0" bIns="0" rtlCol="0" anchor="ctr"/>
          <a:lstStyle/>
          <a:p>
            <a:pPr indent="0" marL="0">
              <a:buNone/>
            </a:pPr>
            <a:r>
              <a:rPr lang="en-US" sz="850" dirty="0">
                <a:solidFill>
                  <a:srgbClr val="59636B"/>
                </a:solidFill>
                <a:latin typeface="Aptos" pitchFamily="34" charset="0"/>
                <a:ea typeface="Aptos" pitchFamily="34" charset="-122"/>
                <a:cs typeface="Aptos" pitchFamily="34" charset="-120"/>
              </a:rPr>
              <a:t>Haworth + Microsoft | Customer review draft | Synthetic demonstration data</a:t>
            </a:r>
            <a:endParaRPr lang="en-US" sz="850" dirty="0"/>
          </a:p>
        </p:txBody>
      </p:sp>
      <p:sp>
        <p:nvSpPr>
          <p:cNvPr id="6" name="Text 4"/>
          <p:cNvSpPr/>
          <p:nvPr/>
        </p:nvSpPr>
        <p:spPr>
          <a:xfrm>
            <a:off x="11155680" y="6473952"/>
            <a:ext cx="502920" cy="201168"/>
          </a:xfrm>
          <a:prstGeom prst="rect">
            <a:avLst/>
          </a:prstGeom>
          <a:noFill/>
          <a:ln/>
        </p:spPr>
        <p:txBody>
          <a:bodyPr wrap="square" lIns="0" tIns="0" rIns="0" bIns="0" rtlCol="0" anchor="ctr"/>
          <a:lstStyle/>
          <a:p>
            <a:pPr algn="r" indent="0" marL="0">
              <a:buNone/>
            </a:pPr>
            <a:r>
              <a:rPr lang="en-US" sz="900" dirty="0">
                <a:solidFill>
                  <a:srgbClr val="1D252C"/>
                </a:solidFill>
                <a:latin typeface="Aptos" pitchFamily="34" charset="0"/>
                <a:ea typeface="Aptos" pitchFamily="34" charset="-122"/>
                <a:cs typeface="Aptos" pitchFamily="34" charset="-120"/>
              </a:rPr>
              <a:t>6</a:t>
            </a:r>
            <a:endParaRPr lang="en-US" sz="900" dirty="0"/>
          </a:p>
        </p:txBody>
      </p:sp>
      <p:sp>
        <p:nvSpPr>
          <p:cNvPr id="7" name="Shape 5"/>
          <p:cNvSpPr/>
          <p:nvPr/>
        </p:nvSpPr>
        <p:spPr>
          <a:xfrm>
            <a:off x="621792" y="1865376"/>
            <a:ext cx="5321808" cy="3383280"/>
          </a:xfrm>
          <a:prstGeom prst="rect">
            <a:avLst/>
          </a:prstGeom>
          <a:solidFill>
            <a:srgbClr val="EDF3F6"/>
          </a:solidFill>
          <a:ln w="12700">
            <a:solidFill>
              <a:srgbClr val="001D34"/>
            </a:solidFill>
            <a:prstDash val="solid"/>
          </a:ln>
        </p:spPr>
      </p:sp>
      <p:sp>
        <p:nvSpPr>
          <p:cNvPr id="8" name="Text 6"/>
          <p:cNvSpPr/>
          <p:nvPr/>
        </p:nvSpPr>
        <p:spPr>
          <a:xfrm>
            <a:off x="804672" y="2020824"/>
            <a:ext cx="4956048" cy="164592"/>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SALES</a:t>
            </a:r>
            <a:endParaRPr lang="en-US" sz="850" dirty="0"/>
          </a:p>
        </p:txBody>
      </p:sp>
      <p:sp>
        <p:nvSpPr>
          <p:cNvPr id="9" name="Text 7"/>
          <p:cNvSpPr/>
          <p:nvPr/>
        </p:nvSpPr>
        <p:spPr>
          <a:xfrm>
            <a:off x="804672" y="2286000"/>
            <a:ext cx="4956048" cy="384048"/>
          </a:xfrm>
          <a:prstGeom prst="rect">
            <a:avLst/>
          </a:prstGeom>
          <a:noFill/>
          <a:ln/>
        </p:spPr>
        <p:txBody>
          <a:bodyPr wrap="square" lIns="0" tIns="0" rIns="0" bIns="0" rtlCol="0" anchor="ctr">
            <a:normAutofit/>
          </a:bodyPr>
          <a:lstStyle/>
          <a:p>
            <a:pPr indent="0" marL="0">
              <a:buNone/>
            </a:pPr>
            <a:r>
              <a:rPr lang="en-US" sz="2500" b="1" dirty="0">
                <a:solidFill>
                  <a:srgbClr val="001D34"/>
                </a:solidFill>
                <a:latin typeface="Aptos Display" pitchFamily="34" charset="0"/>
                <a:ea typeface="Aptos Display" pitchFamily="34" charset="-122"/>
                <a:cs typeface="Aptos Display" pitchFamily="34" charset="-120"/>
              </a:rPr>
              <a:t>Opportunity 360</a:t>
            </a:r>
            <a:endParaRPr lang="en-US" sz="2500" dirty="0"/>
          </a:p>
        </p:txBody>
      </p:sp>
      <p:sp>
        <p:nvSpPr>
          <p:cNvPr id="10" name="Text 8"/>
          <p:cNvSpPr/>
          <p:nvPr/>
        </p:nvSpPr>
        <p:spPr>
          <a:xfrm>
            <a:off x="804672" y="2743200"/>
            <a:ext cx="4956048" cy="2359152"/>
          </a:xfrm>
          <a:prstGeom prst="rect">
            <a:avLst/>
          </a:prstGeom>
          <a:noFill/>
          <a:ln/>
        </p:spPr>
        <p:txBody>
          <a:bodyPr wrap="square" lIns="0" tIns="0" rIns="0" bIns="0" rtlCol="0" anchor="t">
            <a:normAutofit/>
          </a:bodyPr>
          <a:lstStyle/>
          <a:p>
            <a:pPr indent="0" marL="0">
              <a:buNone/>
            </a:pPr>
            <a:r>
              <a:rPr lang="en-US" sz="1500" dirty="0">
                <a:solidFill>
                  <a:srgbClr val="59636B"/>
                </a:solidFill>
                <a:latin typeface="Aptos" pitchFamily="34" charset="0"/>
                <a:ea typeface="Aptos" pitchFamily="34" charset="-122"/>
                <a:cs typeface="Aptos" pitchFamily="34" charset="-120"/>
              </a:rPr>
              <a:t>Place during Develop and Propose. Keep stakeholders, activities, risk, competitive signals, products, pricing, quote, proposal version, project readiness, and the next approval together.</a:t>
            </a:r>
            <a:endParaRPr lang="en-US" sz="1500" dirty="0"/>
          </a:p>
        </p:txBody>
      </p:sp>
      <p:sp>
        <p:nvSpPr>
          <p:cNvPr id="11" name="Shape 9"/>
          <p:cNvSpPr/>
          <p:nvPr/>
        </p:nvSpPr>
        <p:spPr>
          <a:xfrm>
            <a:off x="6236208" y="1865376"/>
            <a:ext cx="5321808" cy="3383280"/>
          </a:xfrm>
          <a:prstGeom prst="rect">
            <a:avLst/>
          </a:prstGeom>
          <a:solidFill>
            <a:srgbClr val="FFF4F5"/>
          </a:solidFill>
          <a:ln w="12700">
            <a:solidFill>
              <a:srgbClr val="E51938"/>
            </a:solidFill>
            <a:prstDash val="solid"/>
          </a:ln>
        </p:spPr>
      </p:sp>
      <p:sp>
        <p:nvSpPr>
          <p:cNvPr id="12" name="Text 10"/>
          <p:cNvSpPr/>
          <p:nvPr/>
        </p:nvSpPr>
        <p:spPr>
          <a:xfrm>
            <a:off x="6419088" y="2020824"/>
            <a:ext cx="4956048" cy="164592"/>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SERVICE</a:t>
            </a:r>
            <a:endParaRPr lang="en-US" sz="850" dirty="0"/>
          </a:p>
        </p:txBody>
      </p:sp>
      <p:sp>
        <p:nvSpPr>
          <p:cNvPr id="13" name="Text 11"/>
          <p:cNvSpPr/>
          <p:nvPr/>
        </p:nvSpPr>
        <p:spPr>
          <a:xfrm>
            <a:off x="6419088" y="2286000"/>
            <a:ext cx="4956048" cy="384048"/>
          </a:xfrm>
          <a:prstGeom prst="rect">
            <a:avLst/>
          </a:prstGeom>
          <a:noFill/>
          <a:ln/>
        </p:spPr>
        <p:txBody>
          <a:bodyPr wrap="square" lIns="0" tIns="0" rIns="0" bIns="0" rtlCol="0" anchor="ctr">
            <a:normAutofit/>
          </a:bodyPr>
          <a:lstStyle/>
          <a:p>
            <a:pPr indent="0" marL="0">
              <a:buNone/>
            </a:pPr>
            <a:r>
              <a:rPr lang="en-US" sz="2500" b="1" dirty="0">
                <a:solidFill>
                  <a:srgbClr val="001D34"/>
                </a:solidFill>
                <a:latin typeface="Aptos Display" pitchFamily="34" charset="0"/>
                <a:ea typeface="Aptos Display" pitchFamily="34" charset="-122"/>
                <a:cs typeface="Aptos Display" pitchFamily="34" charset="-120"/>
              </a:rPr>
              <a:t>Asset 360</a:t>
            </a:r>
            <a:endParaRPr lang="en-US" sz="2500" dirty="0"/>
          </a:p>
        </p:txBody>
      </p:sp>
      <p:sp>
        <p:nvSpPr>
          <p:cNvPr id="14" name="Text 12"/>
          <p:cNvSpPr/>
          <p:nvPr/>
        </p:nvSpPr>
        <p:spPr>
          <a:xfrm>
            <a:off x="6419088" y="2743200"/>
            <a:ext cx="4956048" cy="2359152"/>
          </a:xfrm>
          <a:prstGeom prst="rect">
            <a:avLst/>
          </a:prstGeom>
          <a:noFill/>
          <a:ln/>
        </p:spPr>
        <p:txBody>
          <a:bodyPr wrap="square" lIns="0" tIns="0" rIns="0" bIns="0" rtlCol="0" anchor="t">
            <a:normAutofit/>
          </a:bodyPr>
          <a:lstStyle/>
          <a:p>
            <a:pPr indent="0" marL="0">
              <a:buNone/>
            </a:pPr>
            <a:r>
              <a:rPr lang="en-US" sz="1500" dirty="0">
                <a:solidFill>
                  <a:srgbClr val="59636B"/>
                </a:solidFill>
                <a:latin typeface="Aptos" pitchFamily="34" charset="0"/>
                <a:ea typeface="Aptos" pitchFamily="34" charset="-122"/>
                <a:cs typeface="Aptos" pitchFamily="34" charset="-120"/>
              </a:rPr>
              <a:t>Introduce at Continue. Carry sold product, installed item, serial, entitlement, case, knowledge, work-order history, technician context, and expansion evidence into Customer Service and Field Service.</a:t>
            </a:r>
            <a:endParaRPr lang="en-US" sz="1500" dirty="0"/>
          </a:p>
        </p:txBody>
      </p:sp>
      <p:sp>
        <p:nvSpPr>
          <p:cNvPr id="15" name="Shape 13"/>
          <p:cNvSpPr/>
          <p:nvPr/>
        </p:nvSpPr>
        <p:spPr>
          <a:xfrm>
            <a:off x="5696712" y="3136392"/>
            <a:ext cx="493776" cy="658368"/>
          </a:xfrm>
          <a:prstGeom prst="chevron">
            <a:avLst/>
          </a:prstGeom>
          <a:solidFill>
            <a:srgbClr val="E51938"/>
          </a:solidFill>
          <a:ln w="12700">
            <a:solidFill>
              <a:srgbClr val="E51938"/>
            </a:solidFill>
            <a:prstDash val="solid"/>
          </a:ln>
        </p:spPr>
      </p:sp>
      <p:sp>
        <p:nvSpPr>
          <p:cNvPr id="16" name="Text 14"/>
          <p:cNvSpPr/>
          <p:nvPr/>
        </p:nvSpPr>
        <p:spPr>
          <a:xfrm>
            <a:off x="2487168" y="4681728"/>
            <a:ext cx="1463040" cy="237744"/>
          </a:xfrm>
          <a:prstGeom prst="rect">
            <a:avLst/>
          </a:prstGeom>
          <a:noFill/>
          <a:ln/>
        </p:spPr>
        <p:txBody>
          <a:bodyPr wrap="square" lIns="0" tIns="0" rIns="0" bIns="0" rtlCol="0" anchor="ctr"/>
          <a:lstStyle/>
          <a:p>
            <a:pPr algn="ctr" indent="0" marL="0">
              <a:buNone/>
            </a:pPr>
            <a:r>
              <a:rPr lang="en-US" sz="1100" b="1" dirty="0">
                <a:solidFill>
                  <a:srgbClr val="001D34"/>
                </a:solidFill>
                <a:latin typeface="Aptos" pitchFamily="34" charset="0"/>
                <a:ea typeface="Aptos" pitchFamily="34" charset="-122"/>
                <a:cs typeface="Aptos" pitchFamily="34" charset="-120"/>
              </a:rPr>
              <a:t>B-0089</a:t>
            </a:r>
            <a:endParaRPr lang="en-US" sz="1100" dirty="0"/>
          </a:p>
        </p:txBody>
      </p:sp>
      <p:sp>
        <p:nvSpPr>
          <p:cNvPr id="17" name="Text 15"/>
          <p:cNvSpPr/>
          <p:nvPr/>
        </p:nvSpPr>
        <p:spPr>
          <a:xfrm>
            <a:off x="8183880" y="4681728"/>
            <a:ext cx="1463040" cy="237744"/>
          </a:xfrm>
          <a:prstGeom prst="rect">
            <a:avLst/>
          </a:prstGeom>
          <a:noFill/>
          <a:ln/>
        </p:spPr>
        <p:txBody>
          <a:bodyPr wrap="square" lIns="0" tIns="0" rIns="0" bIns="0" rtlCol="0" anchor="ctr"/>
          <a:lstStyle/>
          <a:p>
            <a:pPr algn="ctr" indent="0" marL="0">
              <a:buNone/>
            </a:pPr>
            <a:r>
              <a:rPr lang="en-US" sz="1100" b="1" dirty="0">
                <a:solidFill>
                  <a:srgbClr val="E51938"/>
                </a:solidFill>
                <a:latin typeface="Aptos" pitchFamily="34" charset="0"/>
                <a:ea typeface="Aptos" pitchFamily="34" charset="-122"/>
                <a:cs typeface="Aptos" pitchFamily="34" charset="-120"/>
              </a:rPr>
              <a:t>B-0088</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4EF"/>
        </a:solidFill>
      </p:bgPr>
    </p:bg>
    <p:spTree>
      <p:nvGrpSpPr>
        <p:cNvPr id="1" name=""/>
        <p:cNvGrpSpPr/>
        <p:nvPr/>
      </p:nvGrpSpPr>
      <p:grpSpPr>
        <a:xfrm>
          <a:off x="0" y="0"/>
          <a:ext cx="0" cy="0"/>
          <a:chOff x="0" y="0"/>
          <a:chExt cx="0" cy="0"/>
        </a:xfrm>
      </p:grpSpPr>
      <p:sp>
        <p:nvSpPr>
          <p:cNvPr id="2" name="Text 0"/>
          <p:cNvSpPr/>
          <p:nvPr/>
        </p:nvSpPr>
        <p:spPr>
          <a:xfrm>
            <a:off x="548640" y="384048"/>
            <a:ext cx="4389120" cy="219456"/>
          </a:xfrm>
          <a:prstGeom prst="rect">
            <a:avLst/>
          </a:prstGeom>
          <a:noFill/>
          <a:ln/>
        </p:spPr>
        <p:txBody>
          <a:bodyPr wrap="square" lIns="0" tIns="0" rIns="0" bIns="0" rtlCol="0" anchor="ctr"/>
          <a:lstStyle/>
          <a:p>
            <a:pPr indent="0" marL="0">
              <a:buNone/>
            </a:pPr>
            <a:r>
              <a:rPr lang="en-US" sz="1000" b="1" dirty="0">
                <a:solidFill>
                  <a:srgbClr val="E51938"/>
                </a:solidFill>
                <a:latin typeface="Aptos" pitchFamily="34" charset="0"/>
                <a:ea typeface="Aptos" pitchFamily="34" charset="-122"/>
                <a:cs typeface="Aptos" pitchFamily="34" charset="-120"/>
              </a:rPr>
              <a:t>NEXT PROOF</a:t>
            </a:r>
            <a:endParaRPr lang="en-US" sz="1000" dirty="0"/>
          </a:p>
        </p:txBody>
      </p:sp>
      <p:sp>
        <p:nvSpPr>
          <p:cNvPr id="3" name="Text 1"/>
          <p:cNvSpPr/>
          <p:nvPr/>
        </p:nvSpPr>
        <p:spPr>
          <a:xfrm>
            <a:off x="548640" y="713232"/>
            <a:ext cx="10972800" cy="566928"/>
          </a:xfrm>
          <a:prstGeom prst="rect">
            <a:avLst/>
          </a:prstGeom>
          <a:noFill/>
          <a:ln/>
        </p:spPr>
        <p:txBody>
          <a:bodyPr wrap="square" lIns="0" tIns="0" rIns="0" bIns="0" rtlCol="0" anchor="ctr">
            <a:normAutofit/>
          </a:bodyPr>
          <a:lstStyle/>
          <a:p>
            <a:pPr indent="0" marL="0">
              <a:buNone/>
            </a:pPr>
            <a:r>
              <a:rPr lang="en-US" sz="2800" b="1" dirty="0">
                <a:solidFill>
                  <a:srgbClr val="001D34"/>
                </a:solidFill>
                <a:latin typeface="Aptos Display" pitchFamily="34" charset="0"/>
                <a:ea typeface="Aptos Display" pitchFamily="34" charset="-122"/>
                <a:cs typeface="Aptos Display" pitchFamily="34" charset="-120"/>
              </a:rPr>
              <a:t>Choose one bounded workflow to validate</a:t>
            </a:r>
            <a:endParaRPr lang="en-US" sz="2800" dirty="0"/>
          </a:p>
        </p:txBody>
      </p:sp>
      <p:sp>
        <p:nvSpPr>
          <p:cNvPr id="4" name="Text 2"/>
          <p:cNvSpPr/>
          <p:nvPr/>
        </p:nvSpPr>
        <p:spPr>
          <a:xfrm>
            <a:off x="548640" y="1353312"/>
            <a:ext cx="10789920" cy="411480"/>
          </a:xfrm>
          <a:prstGeom prst="rect">
            <a:avLst/>
          </a:prstGeom>
          <a:noFill/>
          <a:ln/>
        </p:spPr>
        <p:txBody>
          <a:bodyPr wrap="square" lIns="0" tIns="0" rIns="0" bIns="0" rtlCol="0" anchor="ctr">
            <a:normAutofit/>
          </a:bodyPr>
          <a:lstStyle/>
          <a:p>
            <a:pPr indent="0" marL="0">
              <a:buNone/>
            </a:pPr>
            <a:r>
              <a:rPr lang="en-US" sz="1450" dirty="0">
                <a:solidFill>
                  <a:srgbClr val="59636B"/>
                </a:solidFill>
                <a:latin typeface="Aptos" pitchFamily="34" charset="0"/>
                <a:ea typeface="Aptos" pitchFamily="34" charset="-122"/>
                <a:cs typeface="Aptos" pitchFamily="34" charset="-120"/>
              </a:rPr>
              <a:t>Start small enough to measure, important enough to matter, and explicit enough to govern.</a:t>
            </a:r>
            <a:endParaRPr lang="en-US" sz="1450" dirty="0"/>
          </a:p>
        </p:txBody>
      </p:sp>
      <p:sp>
        <p:nvSpPr>
          <p:cNvPr id="5" name="Text 3"/>
          <p:cNvSpPr/>
          <p:nvPr/>
        </p:nvSpPr>
        <p:spPr>
          <a:xfrm>
            <a:off x="502920" y="6510528"/>
            <a:ext cx="9966960" cy="182880"/>
          </a:xfrm>
          <a:prstGeom prst="rect">
            <a:avLst/>
          </a:prstGeom>
          <a:noFill/>
          <a:ln/>
        </p:spPr>
        <p:txBody>
          <a:bodyPr wrap="square" lIns="0" tIns="0" rIns="0" bIns="0" rtlCol="0" anchor="ctr"/>
          <a:lstStyle/>
          <a:p>
            <a:pPr indent="0" marL="0">
              <a:buNone/>
            </a:pPr>
            <a:r>
              <a:rPr lang="en-US" sz="850" dirty="0">
                <a:solidFill>
                  <a:srgbClr val="59636B"/>
                </a:solidFill>
                <a:latin typeface="Aptos" pitchFamily="34" charset="0"/>
                <a:ea typeface="Aptos" pitchFamily="34" charset="-122"/>
                <a:cs typeface="Aptos" pitchFamily="34" charset="-120"/>
              </a:rPr>
              <a:t>Haworth + Microsoft | Customer review draft | Synthetic demonstration data</a:t>
            </a:r>
            <a:endParaRPr lang="en-US" sz="850" dirty="0"/>
          </a:p>
        </p:txBody>
      </p:sp>
      <p:sp>
        <p:nvSpPr>
          <p:cNvPr id="6" name="Text 4"/>
          <p:cNvSpPr/>
          <p:nvPr/>
        </p:nvSpPr>
        <p:spPr>
          <a:xfrm>
            <a:off x="11155680" y="6473952"/>
            <a:ext cx="502920" cy="201168"/>
          </a:xfrm>
          <a:prstGeom prst="rect">
            <a:avLst/>
          </a:prstGeom>
          <a:noFill/>
          <a:ln/>
        </p:spPr>
        <p:txBody>
          <a:bodyPr wrap="square" lIns="0" tIns="0" rIns="0" bIns="0" rtlCol="0" anchor="ctr"/>
          <a:lstStyle/>
          <a:p>
            <a:pPr algn="r" indent="0" marL="0">
              <a:buNone/>
            </a:pPr>
            <a:r>
              <a:rPr lang="en-US" sz="900" dirty="0">
                <a:solidFill>
                  <a:srgbClr val="1D252C"/>
                </a:solidFill>
                <a:latin typeface="Aptos" pitchFamily="34" charset="0"/>
                <a:ea typeface="Aptos" pitchFamily="34" charset="-122"/>
                <a:cs typeface="Aptos" pitchFamily="34" charset="-120"/>
              </a:rPr>
              <a:t>7</a:t>
            </a:r>
            <a:endParaRPr lang="en-US" sz="900" dirty="0"/>
          </a:p>
        </p:txBody>
      </p:sp>
      <p:sp>
        <p:nvSpPr>
          <p:cNvPr id="7" name="Shape 5"/>
          <p:cNvSpPr/>
          <p:nvPr/>
        </p:nvSpPr>
        <p:spPr>
          <a:xfrm>
            <a:off x="621792" y="1874520"/>
            <a:ext cx="3493008" cy="2596896"/>
          </a:xfrm>
          <a:prstGeom prst="rect">
            <a:avLst/>
          </a:prstGeom>
          <a:solidFill>
            <a:srgbClr val="FFFFFF"/>
          </a:solidFill>
          <a:ln w="12700">
            <a:solidFill>
              <a:srgbClr val="E51938"/>
            </a:solidFill>
            <a:prstDash val="solid"/>
          </a:ln>
        </p:spPr>
      </p:sp>
      <p:sp>
        <p:nvSpPr>
          <p:cNvPr id="8" name="Text 6"/>
          <p:cNvSpPr/>
          <p:nvPr/>
        </p:nvSpPr>
        <p:spPr>
          <a:xfrm>
            <a:off x="804672" y="2029968"/>
            <a:ext cx="3127248" cy="164592"/>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OPTION 1</a:t>
            </a:r>
            <a:endParaRPr lang="en-US" sz="850" dirty="0"/>
          </a:p>
        </p:txBody>
      </p:sp>
      <p:sp>
        <p:nvSpPr>
          <p:cNvPr id="9" name="Text 7"/>
          <p:cNvSpPr/>
          <p:nvPr/>
        </p:nvSpPr>
        <p:spPr>
          <a:xfrm>
            <a:off x="804672" y="2295144"/>
            <a:ext cx="3127248" cy="384048"/>
          </a:xfrm>
          <a:prstGeom prst="rect">
            <a:avLst/>
          </a:prstGeom>
          <a:noFill/>
          <a:ln/>
        </p:spPr>
        <p:txBody>
          <a:bodyPr wrap="square" lIns="0" tIns="0" rIns="0" bIns="0" rtlCol="0" anchor="ctr">
            <a:normAutofit/>
          </a:bodyPr>
          <a:lstStyle/>
          <a:p>
            <a:pPr indent="0" marL="0">
              <a:buNone/>
            </a:pPr>
            <a:r>
              <a:rPr lang="en-US" sz="1900" b="1" dirty="0">
                <a:solidFill>
                  <a:srgbClr val="001D34"/>
                </a:solidFill>
                <a:latin typeface="Aptos Display" pitchFamily="34" charset="0"/>
                <a:ea typeface="Aptos Display" pitchFamily="34" charset="-122"/>
                <a:cs typeface="Aptos Display" pitchFamily="34" charset="-120"/>
              </a:rPr>
              <a:t>Lead qualification</a:t>
            </a:r>
            <a:endParaRPr lang="en-US" sz="1900" dirty="0"/>
          </a:p>
        </p:txBody>
      </p:sp>
      <p:sp>
        <p:nvSpPr>
          <p:cNvPr id="10" name="Text 8"/>
          <p:cNvSpPr/>
          <p:nvPr/>
        </p:nvSpPr>
        <p:spPr>
          <a:xfrm>
            <a:off x="804672" y="2752344"/>
            <a:ext cx="3127248" cy="1572768"/>
          </a:xfrm>
          <a:prstGeom prst="rect">
            <a:avLst/>
          </a:prstGeom>
          <a:noFill/>
          <a:ln/>
        </p:spPr>
        <p:txBody>
          <a:bodyPr wrap="square" lIns="0" tIns="0" rIns="0" bIns="0" rtlCol="0" anchor="t">
            <a:normAutofit/>
          </a:bodyPr>
          <a:lstStyle/>
          <a:p>
            <a:pPr indent="0" marL="0">
              <a:buNone/>
            </a:pPr>
            <a:r>
              <a:rPr lang="en-US" sz="1220" dirty="0">
                <a:solidFill>
                  <a:srgbClr val="59636B"/>
                </a:solidFill>
                <a:latin typeface="Aptos" pitchFamily="34" charset="0"/>
                <a:ea typeface="Aptos" pitchFamily="34" charset="-122"/>
                <a:cs typeface="Aptos" pitchFamily="34" charset="-120"/>
              </a:rPr>
              <a:t>Test one synthetic lead source, target-customer profile, fit explanation, configured mode, and seller handoff.</a:t>
            </a:r>
            <a:endParaRPr lang="en-US" sz="1220" dirty="0"/>
          </a:p>
        </p:txBody>
      </p:sp>
      <p:sp>
        <p:nvSpPr>
          <p:cNvPr id="11" name="Shape 9"/>
          <p:cNvSpPr/>
          <p:nvPr/>
        </p:nvSpPr>
        <p:spPr>
          <a:xfrm>
            <a:off x="4352544" y="1874520"/>
            <a:ext cx="3493008" cy="2596896"/>
          </a:xfrm>
          <a:prstGeom prst="rect">
            <a:avLst/>
          </a:prstGeom>
          <a:solidFill>
            <a:srgbClr val="FFFFFF"/>
          </a:solidFill>
          <a:ln w="12700">
            <a:solidFill>
              <a:srgbClr val="001D34"/>
            </a:solidFill>
            <a:prstDash val="solid"/>
          </a:ln>
        </p:spPr>
      </p:sp>
      <p:sp>
        <p:nvSpPr>
          <p:cNvPr id="12" name="Text 10"/>
          <p:cNvSpPr/>
          <p:nvPr/>
        </p:nvSpPr>
        <p:spPr>
          <a:xfrm>
            <a:off x="4535424" y="2029968"/>
            <a:ext cx="3127248" cy="164592"/>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OPTION 2</a:t>
            </a:r>
            <a:endParaRPr lang="en-US" sz="850" dirty="0"/>
          </a:p>
        </p:txBody>
      </p:sp>
      <p:sp>
        <p:nvSpPr>
          <p:cNvPr id="13" name="Text 11"/>
          <p:cNvSpPr/>
          <p:nvPr/>
        </p:nvSpPr>
        <p:spPr>
          <a:xfrm>
            <a:off x="4535424" y="2295144"/>
            <a:ext cx="3127248" cy="384048"/>
          </a:xfrm>
          <a:prstGeom prst="rect">
            <a:avLst/>
          </a:prstGeom>
          <a:noFill/>
          <a:ln/>
        </p:spPr>
        <p:txBody>
          <a:bodyPr wrap="square" lIns="0" tIns="0" rIns="0" bIns="0" rtlCol="0" anchor="ctr">
            <a:normAutofit/>
          </a:bodyPr>
          <a:lstStyle/>
          <a:p>
            <a:pPr indent="0" marL="0">
              <a:buNone/>
            </a:pPr>
            <a:r>
              <a:rPr lang="en-US" sz="1900" b="1" dirty="0">
                <a:solidFill>
                  <a:srgbClr val="001D34"/>
                </a:solidFill>
                <a:latin typeface="Aptos Display" pitchFamily="34" charset="0"/>
                <a:ea typeface="Aptos Display" pitchFamily="34" charset="-122"/>
                <a:cs typeface="Aptos Display" pitchFamily="34" charset="-120"/>
              </a:rPr>
              <a:t>Seller preparation</a:t>
            </a:r>
            <a:endParaRPr lang="en-US" sz="1900" dirty="0"/>
          </a:p>
        </p:txBody>
      </p:sp>
      <p:sp>
        <p:nvSpPr>
          <p:cNvPr id="14" name="Text 12"/>
          <p:cNvSpPr/>
          <p:nvPr/>
        </p:nvSpPr>
        <p:spPr>
          <a:xfrm>
            <a:off x="4535424" y="2752344"/>
            <a:ext cx="3127248" cy="1572768"/>
          </a:xfrm>
          <a:prstGeom prst="rect">
            <a:avLst/>
          </a:prstGeom>
          <a:noFill/>
          <a:ln/>
        </p:spPr>
        <p:txBody>
          <a:bodyPr wrap="square" lIns="0" tIns="0" rIns="0" bIns="0" rtlCol="0" anchor="t">
            <a:normAutofit/>
          </a:bodyPr>
          <a:lstStyle/>
          <a:p>
            <a:pPr indent="0" marL="0">
              <a:buNone/>
            </a:pPr>
            <a:r>
              <a:rPr lang="en-US" sz="1220" dirty="0">
                <a:solidFill>
                  <a:srgbClr val="59636B"/>
                </a:solidFill>
                <a:latin typeface="Aptos" pitchFamily="34" charset="0"/>
                <a:ea typeface="Aptos" pitchFamily="34" charset="-122"/>
                <a:cs typeface="Aptos" pitchFamily="34" charset="-120"/>
              </a:rPr>
              <a:t>Measure preparation time, record completeness, accepted recommendations, and CRM update lag for one opportunity.</a:t>
            </a:r>
            <a:endParaRPr lang="en-US" sz="1220" dirty="0"/>
          </a:p>
        </p:txBody>
      </p:sp>
      <p:sp>
        <p:nvSpPr>
          <p:cNvPr id="15" name="Shape 13"/>
          <p:cNvSpPr/>
          <p:nvPr/>
        </p:nvSpPr>
        <p:spPr>
          <a:xfrm>
            <a:off x="8083296" y="1874520"/>
            <a:ext cx="3493008" cy="2596896"/>
          </a:xfrm>
          <a:prstGeom prst="rect">
            <a:avLst/>
          </a:prstGeom>
          <a:solidFill>
            <a:srgbClr val="FFFFFF"/>
          </a:solidFill>
          <a:ln w="12700">
            <a:solidFill>
              <a:srgbClr val="E51938"/>
            </a:solidFill>
            <a:prstDash val="solid"/>
          </a:ln>
        </p:spPr>
      </p:sp>
      <p:sp>
        <p:nvSpPr>
          <p:cNvPr id="16" name="Text 14"/>
          <p:cNvSpPr/>
          <p:nvPr/>
        </p:nvSpPr>
        <p:spPr>
          <a:xfrm>
            <a:off x="8266176" y="2029968"/>
            <a:ext cx="3127248" cy="164592"/>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OPTION 3</a:t>
            </a:r>
            <a:endParaRPr lang="en-US" sz="850" dirty="0"/>
          </a:p>
        </p:txBody>
      </p:sp>
      <p:sp>
        <p:nvSpPr>
          <p:cNvPr id="17" name="Text 15"/>
          <p:cNvSpPr/>
          <p:nvPr/>
        </p:nvSpPr>
        <p:spPr>
          <a:xfrm>
            <a:off x="8266176" y="2295144"/>
            <a:ext cx="3127248" cy="384048"/>
          </a:xfrm>
          <a:prstGeom prst="rect">
            <a:avLst/>
          </a:prstGeom>
          <a:noFill/>
          <a:ln/>
        </p:spPr>
        <p:txBody>
          <a:bodyPr wrap="square" lIns="0" tIns="0" rIns="0" bIns="0" rtlCol="0" anchor="ctr">
            <a:normAutofit/>
          </a:bodyPr>
          <a:lstStyle/>
          <a:p>
            <a:pPr indent="0" marL="0">
              <a:buNone/>
            </a:pPr>
            <a:r>
              <a:rPr lang="en-US" sz="1900" b="1" dirty="0">
                <a:solidFill>
                  <a:srgbClr val="001D34"/>
                </a:solidFill>
                <a:latin typeface="Aptos Display" pitchFamily="34" charset="0"/>
                <a:ea typeface="Aptos Display" pitchFamily="34" charset="-122"/>
                <a:cs typeface="Aptos Display" pitchFamily="34" charset="-120"/>
              </a:rPr>
              <a:t>Service continuity</a:t>
            </a:r>
            <a:endParaRPr lang="en-US" sz="1900" dirty="0"/>
          </a:p>
        </p:txBody>
      </p:sp>
      <p:sp>
        <p:nvSpPr>
          <p:cNvPr id="18" name="Text 16"/>
          <p:cNvSpPr/>
          <p:nvPr/>
        </p:nvSpPr>
        <p:spPr>
          <a:xfrm>
            <a:off x="8266176" y="2752344"/>
            <a:ext cx="3127248" cy="1572768"/>
          </a:xfrm>
          <a:prstGeom prst="rect">
            <a:avLst/>
          </a:prstGeom>
          <a:noFill/>
          <a:ln/>
        </p:spPr>
        <p:txBody>
          <a:bodyPr wrap="square" lIns="0" tIns="0" rIns="0" bIns="0" rtlCol="0" anchor="t">
            <a:normAutofit/>
          </a:bodyPr>
          <a:lstStyle/>
          <a:p>
            <a:pPr indent="0" marL="0">
              <a:buNone/>
            </a:pPr>
            <a:r>
              <a:rPr lang="en-US" sz="1220" dirty="0">
                <a:solidFill>
                  <a:srgbClr val="59636B"/>
                </a:solidFill>
                <a:latin typeface="Aptos" pitchFamily="34" charset="0"/>
                <a:ea typeface="Aptos" pitchFamily="34" charset="-122"/>
                <a:cs typeface="Aptos" pitchFamily="34" charset="-120"/>
              </a:rPr>
              <a:t>Trace one sold product into case, asset, entitlement, work order, and a reviewed expansion signal.</a:t>
            </a:r>
            <a:endParaRPr lang="en-US" sz="1220" dirty="0"/>
          </a:p>
        </p:txBody>
      </p:sp>
      <p:sp>
        <p:nvSpPr>
          <p:cNvPr id="19" name="Text 17"/>
          <p:cNvSpPr/>
          <p:nvPr/>
        </p:nvSpPr>
        <p:spPr>
          <a:xfrm>
            <a:off x="658368" y="4828032"/>
            <a:ext cx="3246120" cy="164592"/>
          </a:xfrm>
          <a:prstGeom prst="rect">
            <a:avLst/>
          </a:prstGeom>
          <a:noFill/>
          <a:ln/>
        </p:spPr>
        <p:txBody>
          <a:bodyPr wrap="square" lIns="0" tIns="0" rIns="0" bIns="0" rtlCol="0" anchor="ctr"/>
          <a:lstStyle/>
          <a:p>
            <a:pPr indent="0" marL="0">
              <a:buNone/>
            </a:pPr>
            <a:r>
              <a:rPr lang="en-US" sz="850" b="1" dirty="0">
                <a:solidFill>
                  <a:srgbClr val="59636B"/>
                </a:solidFill>
                <a:latin typeface="Aptos" pitchFamily="34" charset="0"/>
                <a:ea typeface="Aptos" pitchFamily="34" charset="-122"/>
                <a:cs typeface="Aptos" pitchFamily="34" charset="-120"/>
              </a:rPr>
              <a:t>Selected proof</a:t>
            </a:r>
            <a:endParaRPr lang="en-US" sz="850" dirty="0"/>
          </a:p>
        </p:txBody>
      </p:sp>
      <p:sp>
        <p:nvSpPr>
          <p:cNvPr id="20" name="Shape 18"/>
          <p:cNvSpPr/>
          <p:nvPr/>
        </p:nvSpPr>
        <p:spPr>
          <a:xfrm>
            <a:off x="658368" y="5093208"/>
            <a:ext cx="3246120" cy="0"/>
          </a:xfrm>
          <a:prstGeom prst="line">
            <a:avLst/>
          </a:prstGeom>
          <a:noFill/>
          <a:ln w="12700">
            <a:solidFill>
              <a:srgbClr val="D4D7DA"/>
            </a:solidFill>
            <a:prstDash val="solid"/>
          </a:ln>
        </p:spPr>
      </p:sp>
      <p:sp>
        <p:nvSpPr>
          <p:cNvPr id="21" name="Text 19"/>
          <p:cNvSpPr/>
          <p:nvPr/>
        </p:nvSpPr>
        <p:spPr>
          <a:xfrm>
            <a:off x="4370832" y="4828032"/>
            <a:ext cx="3246120" cy="164592"/>
          </a:xfrm>
          <a:prstGeom prst="rect">
            <a:avLst/>
          </a:prstGeom>
          <a:noFill/>
          <a:ln/>
        </p:spPr>
        <p:txBody>
          <a:bodyPr wrap="square" lIns="0" tIns="0" rIns="0" bIns="0" rtlCol="0" anchor="ctr"/>
          <a:lstStyle/>
          <a:p>
            <a:pPr indent="0" marL="0">
              <a:buNone/>
            </a:pPr>
            <a:r>
              <a:rPr lang="en-US" sz="850" b="1" dirty="0">
                <a:solidFill>
                  <a:srgbClr val="59636B"/>
                </a:solidFill>
                <a:latin typeface="Aptos" pitchFamily="34" charset="0"/>
                <a:ea typeface="Aptos" pitchFamily="34" charset="-122"/>
                <a:cs typeface="Aptos" pitchFamily="34" charset="-120"/>
              </a:rPr>
              <a:t>Executive sponsor role</a:t>
            </a:r>
            <a:endParaRPr lang="en-US" sz="850" dirty="0"/>
          </a:p>
        </p:txBody>
      </p:sp>
      <p:sp>
        <p:nvSpPr>
          <p:cNvPr id="22" name="Shape 20"/>
          <p:cNvSpPr/>
          <p:nvPr/>
        </p:nvSpPr>
        <p:spPr>
          <a:xfrm>
            <a:off x="4370832" y="5093208"/>
            <a:ext cx="3246120" cy="0"/>
          </a:xfrm>
          <a:prstGeom prst="line">
            <a:avLst/>
          </a:prstGeom>
          <a:noFill/>
          <a:ln w="12700">
            <a:solidFill>
              <a:srgbClr val="D4D7DA"/>
            </a:solidFill>
            <a:prstDash val="solid"/>
          </a:ln>
        </p:spPr>
      </p:sp>
      <p:sp>
        <p:nvSpPr>
          <p:cNvPr id="23" name="Text 21"/>
          <p:cNvSpPr/>
          <p:nvPr/>
        </p:nvSpPr>
        <p:spPr>
          <a:xfrm>
            <a:off x="8083296" y="4828032"/>
            <a:ext cx="3246120" cy="164592"/>
          </a:xfrm>
          <a:prstGeom prst="rect">
            <a:avLst/>
          </a:prstGeom>
          <a:noFill/>
          <a:ln/>
        </p:spPr>
        <p:txBody>
          <a:bodyPr wrap="square" lIns="0" tIns="0" rIns="0" bIns="0" rtlCol="0" anchor="ctr"/>
          <a:lstStyle/>
          <a:p>
            <a:pPr indent="0" marL="0">
              <a:buNone/>
            </a:pPr>
            <a:r>
              <a:rPr lang="en-US" sz="850" b="1" dirty="0">
                <a:solidFill>
                  <a:srgbClr val="59636B"/>
                </a:solidFill>
                <a:latin typeface="Aptos" pitchFamily="34" charset="0"/>
                <a:ea typeface="Aptos" pitchFamily="34" charset="-122"/>
                <a:cs typeface="Aptos" pitchFamily="34" charset="-120"/>
              </a:rPr>
              <a:t>Accountable workflow owner</a:t>
            </a:r>
            <a:endParaRPr lang="en-US" sz="850" dirty="0"/>
          </a:p>
        </p:txBody>
      </p:sp>
      <p:sp>
        <p:nvSpPr>
          <p:cNvPr id="24" name="Shape 22"/>
          <p:cNvSpPr/>
          <p:nvPr/>
        </p:nvSpPr>
        <p:spPr>
          <a:xfrm>
            <a:off x="8083296" y="5093208"/>
            <a:ext cx="3246120" cy="0"/>
          </a:xfrm>
          <a:prstGeom prst="line">
            <a:avLst/>
          </a:prstGeom>
          <a:noFill/>
          <a:ln w="12700">
            <a:solidFill>
              <a:srgbClr val="D4D7DA"/>
            </a:solidFill>
            <a:prstDash val="solid"/>
          </a:ln>
        </p:spPr>
      </p:sp>
      <p:sp>
        <p:nvSpPr>
          <p:cNvPr id="25" name="Text 23"/>
          <p:cNvSpPr/>
          <p:nvPr/>
        </p:nvSpPr>
        <p:spPr>
          <a:xfrm>
            <a:off x="658368" y="5340096"/>
            <a:ext cx="3246120" cy="164592"/>
          </a:xfrm>
          <a:prstGeom prst="rect">
            <a:avLst/>
          </a:prstGeom>
          <a:noFill/>
          <a:ln/>
        </p:spPr>
        <p:txBody>
          <a:bodyPr wrap="square" lIns="0" tIns="0" rIns="0" bIns="0" rtlCol="0" anchor="ctr"/>
          <a:lstStyle/>
          <a:p>
            <a:pPr indent="0" marL="0">
              <a:buNone/>
            </a:pPr>
            <a:r>
              <a:rPr lang="en-US" sz="850" b="1" dirty="0">
                <a:solidFill>
                  <a:srgbClr val="59636B"/>
                </a:solidFill>
                <a:latin typeface="Aptos" pitchFamily="34" charset="0"/>
                <a:ea typeface="Aptos" pitchFamily="34" charset="-122"/>
                <a:cs typeface="Aptos" pitchFamily="34" charset="-120"/>
              </a:rPr>
              <a:t>Business and adoption measures</a:t>
            </a:r>
            <a:endParaRPr lang="en-US" sz="850" dirty="0"/>
          </a:p>
        </p:txBody>
      </p:sp>
      <p:sp>
        <p:nvSpPr>
          <p:cNvPr id="26" name="Shape 24"/>
          <p:cNvSpPr/>
          <p:nvPr/>
        </p:nvSpPr>
        <p:spPr>
          <a:xfrm>
            <a:off x="658368" y="5605272"/>
            <a:ext cx="3246120" cy="0"/>
          </a:xfrm>
          <a:prstGeom prst="line">
            <a:avLst/>
          </a:prstGeom>
          <a:noFill/>
          <a:ln w="12700">
            <a:solidFill>
              <a:srgbClr val="D4D7DA"/>
            </a:solidFill>
            <a:prstDash val="solid"/>
          </a:ln>
        </p:spPr>
      </p:sp>
      <p:sp>
        <p:nvSpPr>
          <p:cNvPr id="27" name="Text 25"/>
          <p:cNvSpPr/>
          <p:nvPr/>
        </p:nvSpPr>
        <p:spPr>
          <a:xfrm>
            <a:off x="4370832" y="5340096"/>
            <a:ext cx="3246120" cy="164592"/>
          </a:xfrm>
          <a:prstGeom prst="rect">
            <a:avLst/>
          </a:prstGeom>
          <a:noFill/>
          <a:ln/>
        </p:spPr>
        <p:txBody>
          <a:bodyPr wrap="square" lIns="0" tIns="0" rIns="0" bIns="0" rtlCol="0" anchor="ctr"/>
          <a:lstStyle/>
          <a:p>
            <a:pPr indent="0" marL="0">
              <a:buNone/>
            </a:pPr>
            <a:r>
              <a:rPr lang="en-US" sz="850" b="1" dirty="0">
                <a:solidFill>
                  <a:srgbClr val="59636B"/>
                </a:solidFill>
                <a:latin typeface="Aptos" pitchFamily="34" charset="0"/>
                <a:ea typeface="Aptos" pitchFamily="34" charset="-122"/>
                <a:cs typeface="Aptos" pitchFamily="34" charset="-120"/>
              </a:rPr>
              <a:t>Required source information</a:t>
            </a:r>
            <a:endParaRPr lang="en-US" sz="850" dirty="0"/>
          </a:p>
        </p:txBody>
      </p:sp>
      <p:sp>
        <p:nvSpPr>
          <p:cNvPr id="28" name="Shape 26"/>
          <p:cNvSpPr/>
          <p:nvPr/>
        </p:nvSpPr>
        <p:spPr>
          <a:xfrm>
            <a:off x="4370832" y="5605272"/>
            <a:ext cx="3246120" cy="0"/>
          </a:xfrm>
          <a:prstGeom prst="line">
            <a:avLst/>
          </a:prstGeom>
          <a:noFill/>
          <a:ln w="12700">
            <a:solidFill>
              <a:srgbClr val="D4D7DA"/>
            </a:solidFill>
            <a:prstDash val="solid"/>
          </a:ln>
        </p:spPr>
      </p:sp>
      <p:sp>
        <p:nvSpPr>
          <p:cNvPr id="29" name="Text 27"/>
          <p:cNvSpPr/>
          <p:nvPr/>
        </p:nvSpPr>
        <p:spPr>
          <a:xfrm>
            <a:off x="8083296" y="5340096"/>
            <a:ext cx="3246120" cy="164592"/>
          </a:xfrm>
          <a:prstGeom prst="rect">
            <a:avLst/>
          </a:prstGeom>
          <a:noFill/>
          <a:ln/>
        </p:spPr>
        <p:txBody>
          <a:bodyPr wrap="square" lIns="0" tIns="0" rIns="0" bIns="0" rtlCol="0" anchor="ctr"/>
          <a:lstStyle/>
          <a:p>
            <a:pPr indent="0" marL="0">
              <a:buNone/>
            </a:pPr>
            <a:r>
              <a:rPr lang="en-US" sz="850" b="1" dirty="0">
                <a:solidFill>
                  <a:srgbClr val="59636B"/>
                </a:solidFill>
                <a:latin typeface="Aptos" pitchFamily="34" charset="0"/>
                <a:ea typeface="Aptos" pitchFamily="34" charset="-122"/>
                <a:cs typeface="Aptos" pitchFamily="34" charset="-120"/>
              </a:rPr>
              <a:t>Review date</a:t>
            </a:r>
            <a:endParaRPr lang="en-US" sz="850" dirty="0"/>
          </a:p>
        </p:txBody>
      </p:sp>
      <p:sp>
        <p:nvSpPr>
          <p:cNvPr id="30" name="Shape 28"/>
          <p:cNvSpPr/>
          <p:nvPr/>
        </p:nvSpPr>
        <p:spPr>
          <a:xfrm>
            <a:off x="8083296" y="5605272"/>
            <a:ext cx="3246120" cy="0"/>
          </a:xfrm>
          <a:prstGeom prst="line">
            <a:avLst/>
          </a:prstGeom>
          <a:noFill/>
          <a:ln w="12700">
            <a:solidFill>
              <a:srgbClr val="D4D7DA"/>
            </a:solidFill>
            <a:prstDash val="solid"/>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Haworth Connected Customer Lifecycle</dc:title>
  <dc:subject>Haworth connected sales lifecycle follow-up</dc:subject>
  <dc:creator>Microsoft</dc:creator>
  <cp:lastModifiedBy>Microsoft</cp:lastModifiedBy>
  <cp:revision>1</cp:revision>
  <dcterms:created xsi:type="dcterms:W3CDTF">2026-08-28T04:21:31Z</dcterms:created>
  <dcterms:modified xsi:type="dcterms:W3CDTF">2026-08-28T04:21:31Z</dcterms:modified>
</cp:coreProperties>
</file>